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148" r:id="rId1"/>
  </p:sldMasterIdLst>
  <p:notesMasterIdLst>
    <p:notesMasterId r:id="rId32"/>
  </p:notesMasterIdLst>
  <p:handoutMasterIdLst>
    <p:handoutMasterId r:id="rId33"/>
  </p:handoutMasterIdLst>
  <p:sldIdLst>
    <p:sldId id="591" r:id="rId2"/>
    <p:sldId id="595" r:id="rId3"/>
    <p:sldId id="636" r:id="rId4"/>
    <p:sldId id="627" r:id="rId5"/>
    <p:sldId id="643" r:id="rId6"/>
    <p:sldId id="676" r:id="rId7"/>
    <p:sldId id="654" r:id="rId8"/>
    <p:sldId id="655" r:id="rId9"/>
    <p:sldId id="664" r:id="rId10"/>
    <p:sldId id="665" r:id="rId11"/>
    <p:sldId id="666" r:id="rId12"/>
    <p:sldId id="667" r:id="rId13"/>
    <p:sldId id="668" r:id="rId14"/>
    <p:sldId id="669" r:id="rId15"/>
    <p:sldId id="671" r:id="rId16"/>
    <p:sldId id="670" r:id="rId17"/>
    <p:sldId id="675" r:id="rId18"/>
    <p:sldId id="656" r:id="rId19"/>
    <p:sldId id="657" r:id="rId20"/>
    <p:sldId id="658" r:id="rId21"/>
    <p:sldId id="659" r:id="rId22"/>
    <p:sldId id="660" r:id="rId23"/>
    <p:sldId id="661" r:id="rId24"/>
    <p:sldId id="662" r:id="rId25"/>
    <p:sldId id="672" r:id="rId26"/>
    <p:sldId id="673" r:id="rId27"/>
    <p:sldId id="674" r:id="rId28"/>
    <p:sldId id="677" r:id="rId29"/>
    <p:sldId id="678" r:id="rId30"/>
    <p:sldId id="679" r:id="rId31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CCFFFF"/>
    <a:srgbClr val="33CC33"/>
    <a:srgbClr val="66FF66"/>
    <a:srgbClr val="663300"/>
    <a:srgbClr val="CC9900"/>
    <a:srgbClr val="3399FF"/>
    <a:srgbClr val="99FFCC"/>
    <a:srgbClr val="CCFFCC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34" autoAdjust="0"/>
    <p:restoredTop sz="91457" autoAdjust="0"/>
  </p:normalViewPr>
  <p:slideViewPr>
    <p:cSldViewPr>
      <p:cViewPr varScale="1">
        <p:scale>
          <a:sx n="74" d="100"/>
          <a:sy n="74" d="100"/>
        </p:scale>
        <p:origin x="1194" y="2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-2580" y="-9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Times" pitchFamily="18" charset="0"/>
              </a:defRPr>
            </a:lvl1pPr>
          </a:lstStyle>
          <a:p>
            <a:pPr>
              <a:defRPr/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Times" pitchFamily="18" charset="0"/>
              </a:defRPr>
            </a:lvl1pPr>
          </a:lstStyle>
          <a:p>
            <a:pPr>
              <a:defRPr/>
            </a:pPr>
            <a:fld id="{9F8C659C-D15A-4450-9FA3-E0856A0BF9E9}" type="datetimeFigureOut">
              <a:rPr lang="en-US">
                <a:latin typeface="Arial" panose="020B0604020202020204" pitchFamily="34" charset="0"/>
              </a:rPr>
              <a:pPr>
                <a:defRPr/>
              </a:pPr>
              <a:t>8/17/2021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Times" pitchFamily="18" charset="0"/>
              </a:defRPr>
            </a:lvl1pPr>
          </a:lstStyle>
          <a:p>
            <a:pPr>
              <a:defRPr/>
            </a:pP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Times" pitchFamily="18" charset="0"/>
              </a:defRPr>
            </a:lvl1pPr>
          </a:lstStyle>
          <a:p>
            <a:pPr>
              <a:defRPr/>
            </a:pPr>
            <a:fld id="{5FE35B2B-1B6F-40BA-8C4C-9A51FA9EFECE}" type="slidenum">
              <a:rPr lang="en-US">
                <a:latin typeface="Arial" panose="020B0604020202020204" pitchFamily="34" charset="0"/>
              </a:rPr>
              <a:pPr>
                <a:defRPr/>
              </a:p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3582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E3C8C13-F64C-4C4D-9639-6DDFFEBDE1E2}" type="datetimeFigureOut">
              <a:rPr lang="en-US" smtClean="0"/>
              <a:pPr>
                <a:defRPr/>
              </a:pPr>
              <a:t>8/17/2021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11FF078-8AA0-4F24-951F-8200E823597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3389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4935"/>
            <a:fld id="{4E313E40-4836-4538-AF04-3F4F972DE7C1}" type="slidenum">
              <a:rPr lang="en-US" smtClean="0"/>
              <a:pPr defTabSz="964935"/>
              <a:t>2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38807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3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7494990" y="1828771"/>
            <a:ext cx="990599" cy="228659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233336" y="3263371"/>
            <a:ext cx="3859795" cy="22866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46D21-AF0A-4254-96F7-D9667919DE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02182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4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5400000">
            <a:off x="7494990" y="1828771"/>
            <a:ext cx="990599" cy="228659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5400000">
            <a:off x="6233336" y="3263371"/>
            <a:ext cx="3859795" cy="22866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46D21-AF0A-4254-96F7-D9667919DE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7016255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7494990" y="1828771"/>
            <a:ext cx="990599" cy="228659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233336" y="3263371"/>
            <a:ext cx="3859795" cy="22866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46D21-AF0A-4254-96F7-D9667919DE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4550398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10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8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7494990" y="1828771"/>
            <a:ext cx="990599" cy="228659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233336" y="3263371"/>
            <a:ext cx="3859795" cy="22866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46D21-AF0A-4254-96F7-D9667919DEC7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673898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1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11199541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7494990" y="1828771"/>
            <a:ext cx="990599" cy="228659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233336" y="3263371"/>
            <a:ext cx="3859795" cy="22866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46D21-AF0A-4254-96F7-D9667919DE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708046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5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7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7494990" y="1828771"/>
            <a:ext cx="990599" cy="228659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233336" y="3263371"/>
            <a:ext cx="3859795" cy="22866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46D21-AF0A-4254-96F7-D9667919DE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4879768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4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7" y="4827213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7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5" y="4827211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7494990" y="1828771"/>
            <a:ext cx="990599" cy="228659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233336" y="3263371"/>
            <a:ext cx="3859795" cy="22866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46D21-AF0A-4254-96F7-D9667919DE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3217251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7494990" y="1828771"/>
            <a:ext cx="990599" cy="228659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233336" y="3263371"/>
            <a:ext cx="3859795" cy="22866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46D21-AF0A-4254-96F7-D9667919DE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741154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3" y="430216"/>
            <a:ext cx="1314793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7494990" y="1828771"/>
            <a:ext cx="990599" cy="228659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233336" y="3263371"/>
            <a:ext cx="3859795" cy="22866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46D21-AF0A-4254-96F7-D9667919DE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792808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42249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Box 6"/>
          <p:cNvSpPr txBox="1">
            <a:spLocks noChangeArrowheads="1"/>
          </p:cNvSpPr>
          <p:nvPr userDrawn="1"/>
        </p:nvSpPr>
        <p:spPr bwMode="auto">
          <a:xfrm>
            <a:off x="7924800" y="6477000"/>
            <a:ext cx="685800" cy="33598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>
            <a:lvl1pPr>
              <a:defRPr sz="28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algn="r">
              <a:defRPr/>
            </a:pPr>
            <a:fld id="{AF1F5B14-3F1E-43F5-B1FF-9E1CFB5346E4}" type="slidenum">
              <a:rPr lang="en-US" sz="1600" smtClean="0">
                <a:solidFill>
                  <a:schemeClr val="bg1"/>
                </a:solidFill>
                <a:latin typeface="Arial" panose="020B0604020202020204" pitchFamily="34" charset="0"/>
              </a:rPr>
              <a:pPr algn="r">
                <a:defRPr/>
              </a:pPr>
              <a:t>‹#›</a:t>
            </a:fld>
            <a:endParaRPr lang="en-US" sz="1600" dirty="0" smtClean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cxnSp>
        <p:nvCxnSpPr>
          <p:cNvPr id="23" name="Straight Connector 22"/>
          <p:cNvCxnSpPr/>
          <p:nvPr userDrawn="1"/>
        </p:nvCxnSpPr>
        <p:spPr bwMode="auto">
          <a:xfrm flipV="1">
            <a:off x="-19792" y="609600"/>
            <a:ext cx="5658592" cy="127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3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6549191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700" y="1270000"/>
            <a:ext cx="7055380" cy="1015048"/>
          </a:xfrm>
        </p:spPr>
        <p:txBody>
          <a:bodyPr/>
          <a:lstStyle>
            <a:lvl1pPr>
              <a:defRPr sz="4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700" y="2662519"/>
            <a:ext cx="6919300" cy="3344581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Round Diagonal Corner Rectangle 8"/>
          <p:cNvSpPr/>
          <p:nvPr/>
        </p:nvSpPr>
        <p:spPr>
          <a:xfrm>
            <a:off x="0" y="6440560"/>
            <a:ext cx="9144000" cy="417443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b="1" dirty="0"/>
          </a:p>
          <a:p>
            <a:pPr algn="ctr"/>
            <a:r>
              <a:rPr lang="en-US" sz="2000" b="1" dirty="0"/>
              <a:t>The LNM Institute of Information Technology</a:t>
            </a:r>
          </a:p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6943373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4" y="2861736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7494990" y="1828771"/>
            <a:ext cx="990599" cy="228659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233336" y="3263371"/>
            <a:ext cx="3859795" cy="22866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46D21-AF0A-4254-96F7-D9667919DE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254775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1" y="2060577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6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5400000">
            <a:off x="7494990" y="1828771"/>
            <a:ext cx="990599" cy="228659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5400000">
            <a:off x="6233336" y="3263371"/>
            <a:ext cx="3859795" cy="22866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46D21-AF0A-4254-96F7-D9667919DE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087422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1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1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7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7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5400000">
            <a:off x="7494990" y="1828771"/>
            <a:ext cx="990599" cy="228659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5400000">
            <a:off x="6233336" y="3263371"/>
            <a:ext cx="3859795" cy="22866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46D21-AF0A-4254-96F7-D9667919DE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690705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 rot="5400000">
            <a:off x="7494990" y="1828771"/>
            <a:ext cx="990599" cy="228659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 rot="5400000">
            <a:off x="6233336" y="3263371"/>
            <a:ext cx="3859795" cy="22866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46D21-AF0A-4254-96F7-D9667919DE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804248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>
          <a:xfrm rot="5400000">
            <a:off x="7494990" y="1828771"/>
            <a:ext cx="990599" cy="228659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 rot="5400000">
            <a:off x="6233336" y="3263371"/>
            <a:ext cx="3859795" cy="22866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46D21-AF0A-4254-96F7-D9667919DE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6705208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8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129283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 rot="5400000">
            <a:off x="7494990" y="1828771"/>
            <a:ext cx="990599" cy="228659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 rot="5400000">
            <a:off x="6233336" y="3263371"/>
            <a:ext cx="3859795" cy="22866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46D21-AF0A-4254-96F7-D9667919DE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458960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8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5400000">
            <a:off x="7494990" y="1828771"/>
            <a:ext cx="990599" cy="228659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5400000">
            <a:off x="6233336" y="3263371"/>
            <a:ext cx="3859795" cy="228660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E46D21-AF0A-4254-96F7-D9667919DEC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1531503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 Diagonal Corner Rectangle 12"/>
          <p:cNvSpPr/>
          <p:nvPr/>
        </p:nvSpPr>
        <p:spPr>
          <a:xfrm>
            <a:off x="0" y="6440560"/>
            <a:ext cx="9144000" cy="41744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IN" sz="1200" b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Image Processing by </a:t>
            </a:r>
            <a:r>
              <a:rPr lang="en-IN" sz="1200" b="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lang="en-IN" sz="1200" b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200" b="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Joyeeta</a:t>
            </a:r>
            <a:r>
              <a:rPr lang="en-IN" sz="1200" b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200" b="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Singha</a:t>
            </a:r>
            <a:r>
              <a:rPr lang="en-IN" sz="1200" b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LNMIIT</a:t>
            </a:r>
          </a:p>
        </p:txBody>
      </p:sp>
      <p:sp>
        <p:nvSpPr>
          <p:cNvPr id="22" name="Oval 21"/>
          <p:cNvSpPr/>
          <p:nvPr/>
        </p:nvSpPr>
        <p:spPr>
          <a:xfrm>
            <a:off x="6466260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3973" y="1431230"/>
            <a:ext cx="7564929" cy="12055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 smtClean="0"/>
              <a:t>Heading Font:-Times new roman</a:t>
            </a:r>
            <a:br>
              <a:rPr lang="en-US" dirty="0" smtClean="0"/>
            </a:br>
            <a:r>
              <a:rPr lang="en-US" dirty="0" smtClean="0"/>
              <a:t>Size:-40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3972" y="2696421"/>
            <a:ext cx="7564929" cy="3551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Times new roman:-24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104619" y="6440560"/>
            <a:ext cx="687427" cy="415511"/>
          </a:xfrm>
          <a:prstGeom prst="rect">
            <a:avLst/>
          </a:prstGeom>
          <a:noFill/>
        </p:spPr>
        <p:txBody>
          <a:bodyPr vert="horz" lIns="91440" tIns="45720" rIns="91440" bIns="45720" rtlCol="0" anchor="b"/>
          <a:lstStyle>
            <a:lvl1pPr algn="ctr">
              <a:defRPr sz="1600" b="0" i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defRPr>
            </a:lvl1pPr>
          </a:lstStyle>
          <a:p>
            <a:fld id="{B5E46D21-AF0A-4254-96F7-D9667919DEC7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260" y="14862"/>
            <a:ext cx="2663688" cy="119269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274637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9" r:id="rId1"/>
    <p:sldLayoutId id="2147484150" r:id="rId2"/>
    <p:sldLayoutId id="2147484151" r:id="rId3"/>
    <p:sldLayoutId id="2147484152" r:id="rId4"/>
    <p:sldLayoutId id="2147484153" r:id="rId5"/>
    <p:sldLayoutId id="2147484154" r:id="rId6"/>
    <p:sldLayoutId id="2147484155" r:id="rId7"/>
    <p:sldLayoutId id="2147484156" r:id="rId8"/>
    <p:sldLayoutId id="2147484157" r:id="rId9"/>
    <p:sldLayoutId id="2147484158" r:id="rId10"/>
    <p:sldLayoutId id="2147484159" r:id="rId11"/>
    <p:sldLayoutId id="2147484160" r:id="rId12"/>
    <p:sldLayoutId id="2147484161" r:id="rId13"/>
    <p:sldLayoutId id="2147484162" r:id="rId14"/>
    <p:sldLayoutId id="2147484163" r:id="rId15"/>
    <p:sldLayoutId id="2147484164" r:id="rId16"/>
    <p:sldLayoutId id="2147484165" r:id="rId17"/>
    <p:sldLayoutId id="2147484166" r:id="rId18"/>
    <p:sldLayoutId id="2147484167" r:id="rId19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7" rtl="0" eaLnBrk="1" latinLnBrk="0" hangingPunct="1">
        <a:spcBef>
          <a:spcPct val="0"/>
        </a:spcBef>
        <a:buNone/>
        <a:defRPr sz="4000" b="0" i="0" kern="1200" baseline="0">
          <a:solidFill>
            <a:srgbClr val="0070C0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None/>
        <a:defRPr sz="2400" b="0" i="0" kern="1200" baseline="0">
          <a:solidFill>
            <a:srgbClr val="0070C0"/>
          </a:solidFill>
          <a:latin typeface="+mn-lt"/>
          <a:ea typeface="+mj-ea"/>
          <a:cs typeface="Times New Roman" panose="02020603050405020304" pitchFamily="18" charset="0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dia.mit.edu/projects/seeing-through-walls-computer-vision/overview/" TargetMode="External"/><Relationship Id="rId2" Type="http://schemas.openxmlformats.org/officeDocument/2006/relationships/slide" Target="slide4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media.mit.edu/" TargetMode="External"/><Relationship Id="rId5" Type="http://schemas.openxmlformats.org/officeDocument/2006/relationships/hyperlink" Target="https://www.youtube.com/watch?v=JWDocXPy-iQ" TargetMode="External"/><Relationship Id="rId4" Type="http://schemas.openxmlformats.org/officeDocument/2006/relationships/hyperlink" Target="https://www.media.mit.edu/projects/looking-around-corners/overview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slide" Target="slide4.xm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9.xml"/><Relationship Id="rId5" Type="http://schemas.openxmlformats.org/officeDocument/2006/relationships/slide" Target="slide4.xml"/><Relationship Id="rId4" Type="http://schemas.openxmlformats.org/officeDocument/2006/relationships/image" Target="../media/image3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Relationship Id="rId4" Type="http://schemas.openxmlformats.org/officeDocument/2006/relationships/slide" Target="slide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.xml"/><Relationship Id="rId4" Type="http://schemas.openxmlformats.org/officeDocument/2006/relationships/slide" Target="slide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9.xml"/><Relationship Id="rId6" Type="http://schemas.openxmlformats.org/officeDocument/2006/relationships/slide" Target="slide4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13" Type="http://schemas.openxmlformats.org/officeDocument/2006/relationships/slide" Target="slide30.xml"/><Relationship Id="rId3" Type="http://schemas.openxmlformats.org/officeDocument/2006/relationships/hyperlink" Target="https://web.stanford.edu/class/ee368/Project_Winter_1819/index.html" TargetMode="External"/><Relationship Id="rId7" Type="http://schemas.openxmlformats.org/officeDocument/2006/relationships/hyperlink" Target="Demo-%20Abnormal%20Event%20Detection%20in%20Videos%20(online-video-cutter.com).mp4" TargetMode="External"/><Relationship Id="rId12" Type="http://schemas.openxmlformats.org/officeDocument/2006/relationships/slide" Target="slide24.xml"/><Relationship Id="rId2" Type="http://schemas.openxmlformats.org/officeDocument/2006/relationships/hyperlink" Target="EE368_CS232_%20Digital%20Image%20Processing%20--%20Final%20Project%20for%20Autumn%202016-2017.pdf" TargetMode="External"/><Relationship Id="rId1" Type="http://schemas.openxmlformats.org/officeDocument/2006/relationships/slideLayout" Target="../slideLayouts/slideLayout19.xml"/><Relationship Id="rId6" Type="http://schemas.openxmlformats.org/officeDocument/2006/relationships/slide" Target="slide22.xml"/><Relationship Id="rId11" Type="http://schemas.openxmlformats.org/officeDocument/2006/relationships/slide" Target="slide27.xml"/><Relationship Id="rId5" Type="http://schemas.openxmlformats.org/officeDocument/2006/relationships/hyperlink" Target="The%20SixthSense%20Technology%20Cut%20Video.mp4" TargetMode="External"/><Relationship Id="rId10" Type="http://schemas.openxmlformats.org/officeDocument/2006/relationships/slide" Target="slide28.xml"/><Relationship Id="rId4" Type="http://schemas.openxmlformats.org/officeDocument/2006/relationships/slide" Target="slide18.xml"/><Relationship Id="rId9" Type="http://schemas.openxmlformats.org/officeDocument/2006/relationships/slide" Target="slide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0"/>
          <p:cNvSpPr>
            <a:spLocks noChangeArrowheads="1"/>
          </p:cNvSpPr>
          <p:nvPr/>
        </p:nvSpPr>
        <p:spPr bwMode="auto">
          <a:xfrm>
            <a:off x="0" y="2438400"/>
            <a:ext cx="91440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2813"/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</a:t>
            </a: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Processing</a:t>
            </a:r>
            <a:endParaRPr lang="en-US" sz="6600" b="1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533400" y="3276600"/>
            <a:ext cx="77724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extBox 1"/>
          <p:cNvSpPr txBox="1"/>
          <p:nvPr/>
        </p:nvSpPr>
        <p:spPr>
          <a:xfrm>
            <a:off x="0" y="33528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Lecture-1 </a:t>
            </a:r>
            <a:r>
              <a:rPr lang="en-US" dirty="0" smtClean="0"/>
              <a:t>(17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dirty="0" smtClean="0"/>
              <a:t>August </a:t>
            </a:r>
            <a:r>
              <a:rPr lang="en-US" dirty="0" smtClean="0"/>
              <a:t>2021)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75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457200" y="914400"/>
            <a:ext cx="8305800" cy="5181600"/>
            <a:chOff x="455613" y="1679575"/>
            <a:chExt cx="8116887" cy="4943475"/>
          </a:xfrm>
        </p:grpSpPr>
        <p:sp>
          <p:nvSpPr>
            <p:cNvPr id="2" name="Rectangle 4"/>
            <p:cNvSpPr>
              <a:spLocks noChangeArrowheads="1"/>
            </p:cNvSpPr>
            <p:nvPr/>
          </p:nvSpPr>
          <p:spPr bwMode="auto">
            <a:xfrm>
              <a:off x="550863" y="4016375"/>
              <a:ext cx="1695450" cy="830263"/>
            </a:xfrm>
            <a:prstGeom prst="rect">
              <a:avLst/>
            </a:prstGeom>
            <a:solidFill>
              <a:srgbClr val="CC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 dirty="0"/>
                <a:t>Image Acquisition</a:t>
              </a:r>
              <a:endParaRPr lang="en-US" sz="1800" dirty="0"/>
            </a:p>
          </p:txBody>
        </p:sp>
        <p:sp>
          <p:nvSpPr>
            <p:cNvPr id="3" name="Rectangle 5"/>
            <p:cNvSpPr>
              <a:spLocks noChangeArrowheads="1"/>
            </p:cNvSpPr>
            <p:nvPr/>
          </p:nvSpPr>
          <p:spPr bwMode="auto">
            <a:xfrm>
              <a:off x="2532063" y="16795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Restoration</a:t>
              </a:r>
              <a:endParaRPr lang="en-US" sz="1800"/>
            </a:p>
          </p:txBody>
        </p:sp>
        <p:sp>
          <p:nvSpPr>
            <p:cNvPr id="4" name="Rectangle 6"/>
            <p:cNvSpPr>
              <a:spLocks noChangeArrowheads="1"/>
            </p:cNvSpPr>
            <p:nvPr/>
          </p:nvSpPr>
          <p:spPr bwMode="auto">
            <a:xfrm>
              <a:off x="4910138" y="16795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Morphological Processing</a:t>
              </a:r>
              <a:endParaRPr lang="en-US" sz="1800"/>
            </a:p>
          </p:txBody>
        </p:sp>
        <p:sp>
          <p:nvSpPr>
            <p:cNvPr id="5" name="Rectangle 7"/>
            <p:cNvSpPr>
              <a:spLocks noChangeArrowheads="1"/>
            </p:cNvSpPr>
            <p:nvPr/>
          </p:nvSpPr>
          <p:spPr bwMode="auto">
            <a:xfrm>
              <a:off x="6877050" y="289242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Segmentation</a:t>
              </a:r>
              <a:endParaRPr lang="en-US" sz="1800"/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auto">
            <a:xfrm>
              <a:off x="6877050" y="514032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700" dirty="0" smtClean="0"/>
                <a:t>Object Recognition</a:t>
              </a:r>
              <a:endParaRPr lang="en-US" sz="1700" dirty="0"/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550863" y="289242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Enhancement</a:t>
              </a:r>
              <a:endParaRPr lang="en-US" sz="1800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6877050" y="40163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700" dirty="0"/>
                <a:t>Representation &amp; </a:t>
              </a:r>
              <a:r>
                <a:rPr lang="en-IE" sz="1700" dirty="0" smtClean="0"/>
                <a:t>Description</a:t>
              </a:r>
              <a:endParaRPr lang="en-IE" sz="1700" dirty="0"/>
            </a:p>
          </p:txBody>
        </p:sp>
        <p:sp>
          <p:nvSpPr>
            <p:cNvPr id="9" name="Text Box 11"/>
            <p:cNvSpPr txBox="1">
              <a:spLocks noChangeArrowheads="1"/>
            </p:cNvSpPr>
            <p:nvPr/>
          </p:nvSpPr>
          <p:spPr bwMode="auto">
            <a:xfrm>
              <a:off x="455613" y="5372100"/>
              <a:ext cx="18859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IE" sz="1800"/>
                <a:t>Problem Domain</a:t>
              </a:r>
              <a:endParaRPr lang="en-US" sz="1800"/>
            </a:p>
          </p:txBody>
        </p:sp>
        <p:cxnSp>
          <p:nvCxnSpPr>
            <p:cNvPr id="10" name="AutoShape 12"/>
            <p:cNvCxnSpPr>
              <a:cxnSpLocks noChangeShapeType="1"/>
              <a:stCxn id="9" idx="0"/>
              <a:endCxn id="2" idx="2"/>
            </p:cNvCxnSpPr>
            <p:nvPr/>
          </p:nvCxnSpPr>
          <p:spPr bwMode="auto">
            <a:xfrm rot="16200000">
              <a:off x="1145382" y="5118894"/>
              <a:ext cx="506412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AutoShape 13"/>
            <p:cNvCxnSpPr>
              <a:cxnSpLocks noChangeShapeType="1"/>
              <a:stCxn id="2" idx="0"/>
              <a:endCxn id="7" idx="2"/>
            </p:cNvCxnSpPr>
            <p:nvPr/>
          </p:nvCxnSpPr>
          <p:spPr bwMode="auto">
            <a:xfrm rot="16200000">
              <a:off x="1261269" y="3860007"/>
              <a:ext cx="27463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AutoShape 14"/>
            <p:cNvCxnSpPr>
              <a:cxnSpLocks noChangeShapeType="1"/>
              <a:stCxn id="8" idx="2"/>
              <a:endCxn id="6" idx="0"/>
            </p:cNvCxnSpPr>
            <p:nvPr/>
          </p:nvCxnSpPr>
          <p:spPr bwMode="auto">
            <a:xfrm rot="5400000">
              <a:off x="7577931" y="4993482"/>
              <a:ext cx="29368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AutoShape 15"/>
            <p:cNvCxnSpPr>
              <a:cxnSpLocks noChangeShapeType="1"/>
              <a:stCxn id="5" idx="2"/>
              <a:endCxn id="8" idx="0"/>
            </p:cNvCxnSpPr>
            <p:nvPr/>
          </p:nvCxnSpPr>
          <p:spPr bwMode="auto">
            <a:xfrm rot="5400000">
              <a:off x="7577931" y="3869532"/>
              <a:ext cx="29368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16"/>
            <p:cNvCxnSpPr>
              <a:cxnSpLocks noChangeShapeType="1"/>
              <a:stCxn id="4" idx="3"/>
              <a:endCxn id="5" idx="0"/>
            </p:cNvCxnSpPr>
            <p:nvPr/>
          </p:nvCxnSpPr>
          <p:spPr bwMode="auto">
            <a:xfrm>
              <a:off x="6605588" y="2095500"/>
              <a:ext cx="1119187" cy="796925"/>
            </a:xfrm>
            <a:prstGeom prst="bentConnector2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17"/>
            <p:cNvCxnSpPr>
              <a:cxnSpLocks noChangeShapeType="1"/>
              <a:stCxn id="3" idx="3"/>
              <a:endCxn id="4" idx="1"/>
            </p:cNvCxnSpPr>
            <p:nvPr/>
          </p:nvCxnSpPr>
          <p:spPr bwMode="auto">
            <a:xfrm>
              <a:off x="4227513" y="2095500"/>
              <a:ext cx="682625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AutoShape 18"/>
            <p:cNvCxnSpPr>
              <a:cxnSpLocks noChangeShapeType="1"/>
              <a:stCxn id="7" idx="0"/>
              <a:endCxn id="3" idx="1"/>
            </p:cNvCxnSpPr>
            <p:nvPr/>
          </p:nvCxnSpPr>
          <p:spPr bwMode="auto">
            <a:xfrm rot="16200000">
              <a:off x="1566863" y="1927225"/>
              <a:ext cx="796925" cy="1133475"/>
            </a:xfrm>
            <a:prstGeom prst="bentConnector2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17" name="Picture 19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398"/>
            <a:stretch>
              <a:fillRect/>
            </a:stretch>
          </p:blipFill>
          <p:spPr bwMode="auto">
            <a:xfrm>
              <a:off x="2552700" y="2894013"/>
              <a:ext cx="4043363" cy="2271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Rectangle 20"/>
            <p:cNvSpPr>
              <a:spLocks noChangeArrowheads="1"/>
            </p:cNvSpPr>
            <p:nvPr/>
          </p:nvSpPr>
          <p:spPr bwMode="auto">
            <a:xfrm>
              <a:off x="2565400" y="5792788"/>
              <a:ext cx="1695450" cy="83026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Colour Image Processing</a:t>
              </a:r>
              <a:endParaRPr lang="en-US" sz="1800"/>
            </a:p>
          </p:txBody>
        </p:sp>
        <p:sp>
          <p:nvSpPr>
            <p:cNvPr id="19" name="Rectangle 21"/>
            <p:cNvSpPr>
              <a:spLocks noChangeArrowheads="1"/>
            </p:cNvSpPr>
            <p:nvPr/>
          </p:nvSpPr>
          <p:spPr bwMode="auto">
            <a:xfrm>
              <a:off x="4808538" y="5792788"/>
              <a:ext cx="1695450" cy="83026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Compression</a:t>
              </a:r>
              <a:endParaRPr lang="en-US" sz="1800"/>
            </a:p>
          </p:txBody>
        </p:sp>
      </p:grpSp>
      <p:sp>
        <p:nvSpPr>
          <p:cNvPr id="21" name="Rectangle 20"/>
          <p:cNvSpPr/>
          <p:nvPr/>
        </p:nvSpPr>
        <p:spPr>
          <a:xfrm>
            <a:off x="554667" y="62546"/>
            <a:ext cx="30037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en-IE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Acquisition</a:t>
            </a:r>
            <a:endParaRPr lang="en-US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07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86380"/>
            <a:ext cx="35044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Enhancement</a:t>
            </a:r>
            <a:endParaRPr lang="en-US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33400" y="1066800"/>
            <a:ext cx="8116887" cy="4943475"/>
            <a:chOff x="455613" y="1679575"/>
            <a:chExt cx="8116887" cy="4943475"/>
          </a:xfrm>
        </p:grpSpPr>
        <p:sp>
          <p:nvSpPr>
            <p:cNvPr id="3" name="AutoShape 28"/>
            <p:cNvSpPr>
              <a:spLocks noChangeArrowheads="1"/>
            </p:cNvSpPr>
            <p:nvPr/>
          </p:nvSpPr>
          <p:spPr bwMode="auto">
            <a:xfrm>
              <a:off x="4371975" y="3608388"/>
              <a:ext cx="400050" cy="414337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CC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GB" sz="1800"/>
            </a:p>
          </p:txBody>
        </p:sp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550863" y="40163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Acquisition</a:t>
              </a:r>
              <a:endParaRPr lang="en-US" sz="1800"/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2532063" y="16795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Restoration</a:t>
              </a:r>
              <a:endParaRPr lang="en-US" sz="1800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4910138" y="16795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Morphological Processing</a:t>
              </a:r>
              <a:endParaRPr lang="en-US" sz="1800"/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6877050" y="289242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Segmentation</a:t>
              </a:r>
              <a:endParaRPr lang="en-US" sz="1800"/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6877050" y="514032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700" dirty="0" smtClean="0"/>
                <a:t>Object Recognition</a:t>
              </a:r>
              <a:endParaRPr lang="en-US" sz="1700" dirty="0"/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550863" y="2892425"/>
              <a:ext cx="1695450" cy="830263"/>
            </a:xfrm>
            <a:prstGeom prst="rect">
              <a:avLst/>
            </a:prstGeom>
            <a:solidFill>
              <a:srgbClr val="CC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 dirty="0"/>
                <a:t>Image Enhancement</a:t>
              </a:r>
              <a:endParaRPr lang="en-US" sz="1800" dirty="0"/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6877050" y="40163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700" dirty="0"/>
                <a:t>Representation &amp; </a:t>
              </a:r>
              <a:r>
                <a:rPr lang="en-IE" sz="1700" dirty="0" smtClean="0"/>
                <a:t>Description</a:t>
              </a:r>
              <a:endParaRPr lang="en-IE" sz="1700" dirty="0"/>
            </a:p>
          </p:txBody>
        </p:sp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455613" y="5372100"/>
              <a:ext cx="18859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IE" sz="1800"/>
                <a:t>Problem Domain</a:t>
              </a:r>
              <a:endParaRPr lang="en-US" sz="1800"/>
            </a:p>
          </p:txBody>
        </p:sp>
        <p:cxnSp>
          <p:nvCxnSpPr>
            <p:cNvPr id="12" name="AutoShape 12"/>
            <p:cNvCxnSpPr>
              <a:cxnSpLocks noChangeShapeType="1"/>
              <a:stCxn id="11" idx="0"/>
              <a:endCxn id="4" idx="2"/>
            </p:cNvCxnSpPr>
            <p:nvPr/>
          </p:nvCxnSpPr>
          <p:spPr bwMode="auto">
            <a:xfrm rot="16200000">
              <a:off x="1135857" y="5109369"/>
              <a:ext cx="525462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AutoShape 13"/>
            <p:cNvCxnSpPr>
              <a:cxnSpLocks noChangeShapeType="1"/>
              <a:stCxn id="4" idx="0"/>
              <a:endCxn id="9" idx="2"/>
            </p:cNvCxnSpPr>
            <p:nvPr/>
          </p:nvCxnSpPr>
          <p:spPr bwMode="auto">
            <a:xfrm rot="16200000">
              <a:off x="1261269" y="3879057"/>
              <a:ext cx="27463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14"/>
            <p:cNvCxnSpPr>
              <a:cxnSpLocks noChangeShapeType="1"/>
              <a:stCxn id="10" idx="2"/>
              <a:endCxn id="8" idx="0"/>
            </p:cNvCxnSpPr>
            <p:nvPr/>
          </p:nvCxnSpPr>
          <p:spPr bwMode="auto">
            <a:xfrm rot="5400000">
              <a:off x="7577931" y="4993482"/>
              <a:ext cx="29368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15"/>
            <p:cNvCxnSpPr>
              <a:cxnSpLocks noChangeShapeType="1"/>
              <a:stCxn id="7" idx="2"/>
              <a:endCxn id="10" idx="0"/>
            </p:cNvCxnSpPr>
            <p:nvPr/>
          </p:nvCxnSpPr>
          <p:spPr bwMode="auto">
            <a:xfrm rot="5400000">
              <a:off x="7577931" y="3869532"/>
              <a:ext cx="29368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AutoShape 16"/>
            <p:cNvCxnSpPr>
              <a:cxnSpLocks noChangeShapeType="1"/>
              <a:stCxn id="6" idx="3"/>
              <a:endCxn id="7" idx="0"/>
            </p:cNvCxnSpPr>
            <p:nvPr/>
          </p:nvCxnSpPr>
          <p:spPr bwMode="auto">
            <a:xfrm>
              <a:off x="6605588" y="2095500"/>
              <a:ext cx="1119187" cy="796925"/>
            </a:xfrm>
            <a:prstGeom prst="bentConnector2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AutoShape 17"/>
            <p:cNvCxnSpPr>
              <a:cxnSpLocks noChangeShapeType="1"/>
              <a:stCxn id="5" idx="3"/>
              <a:endCxn id="6" idx="1"/>
            </p:cNvCxnSpPr>
            <p:nvPr/>
          </p:nvCxnSpPr>
          <p:spPr bwMode="auto">
            <a:xfrm>
              <a:off x="4227513" y="2095500"/>
              <a:ext cx="682625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AutoShape 18"/>
            <p:cNvCxnSpPr>
              <a:cxnSpLocks noChangeShapeType="1"/>
              <a:stCxn id="9" idx="0"/>
              <a:endCxn id="5" idx="1"/>
            </p:cNvCxnSpPr>
            <p:nvPr/>
          </p:nvCxnSpPr>
          <p:spPr bwMode="auto">
            <a:xfrm rot="16200000">
              <a:off x="1576388" y="1917700"/>
              <a:ext cx="777875" cy="1133475"/>
            </a:xfrm>
            <a:prstGeom prst="bentConnector2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2565400" y="5792788"/>
              <a:ext cx="1695450" cy="83026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Colour Image Processing</a:t>
              </a:r>
              <a:endParaRPr lang="en-US" sz="1800"/>
            </a:p>
          </p:txBody>
        </p:sp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4808538" y="5792788"/>
              <a:ext cx="1695450" cy="83026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Compression</a:t>
              </a:r>
              <a:endParaRPr lang="en-US" sz="1800"/>
            </a:p>
          </p:txBody>
        </p:sp>
        <p:pic>
          <p:nvPicPr>
            <p:cNvPr id="21" name="Picture 2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81" t="1314" r="19798" b="50453"/>
            <a:stretch>
              <a:fillRect/>
            </a:stretch>
          </p:blipFill>
          <p:spPr bwMode="auto">
            <a:xfrm>
              <a:off x="2397125" y="2860675"/>
              <a:ext cx="2001838" cy="19780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5" t="50766" r="59975"/>
            <a:stretch>
              <a:fillRect/>
            </a:stretch>
          </p:blipFill>
          <p:spPr bwMode="auto">
            <a:xfrm>
              <a:off x="4768850" y="2889250"/>
              <a:ext cx="1968500" cy="201771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0952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43480"/>
            <a:ext cx="31245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Restoration</a:t>
            </a:r>
            <a:endParaRPr lang="en-US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304800" y="1076325"/>
            <a:ext cx="8421687" cy="5172075"/>
            <a:chOff x="457200" y="990600"/>
            <a:chExt cx="8116887" cy="4943475"/>
          </a:xfrm>
        </p:grpSpPr>
        <p:sp>
          <p:nvSpPr>
            <p:cNvPr id="3" name="Rectangle 4"/>
            <p:cNvSpPr>
              <a:spLocks noChangeArrowheads="1"/>
            </p:cNvSpPr>
            <p:nvPr/>
          </p:nvSpPr>
          <p:spPr bwMode="auto">
            <a:xfrm>
              <a:off x="552450" y="3327400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Acquisition</a:t>
              </a:r>
              <a:endParaRPr lang="en-US" sz="1800"/>
            </a:p>
          </p:txBody>
        </p:sp>
        <p:sp>
          <p:nvSpPr>
            <p:cNvPr id="4" name="Rectangle 5"/>
            <p:cNvSpPr>
              <a:spLocks noChangeArrowheads="1"/>
            </p:cNvSpPr>
            <p:nvPr/>
          </p:nvSpPr>
          <p:spPr bwMode="auto">
            <a:xfrm>
              <a:off x="2533650" y="990600"/>
              <a:ext cx="1695450" cy="830263"/>
            </a:xfrm>
            <a:prstGeom prst="rect">
              <a:avLst/>
            </a:prstGeom>
            <a:solidFill>
              <a:srgbClr val="CC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 dirty="0"/>
                <a:t>Image Restoration</a:t>
              </a:r>
              <a:endParaRPr lang="en-US" sz="1800" dirty="0"/>
            </a:p>
          </p:txBody>
        </p:sp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4911725" y="990600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Morphological Processing</a:t>
              </a:r>
              <a:endParaRPr lang="en-US" sz="1800"/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6878637" y="2203450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Segmentation</a:t>
              </a:r>
              <a:endParaRPr lang="en-US" sz="1800"/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6878637" y="4451350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700" dirty="0" smtClean="0"/>
                <a:t>Object Recognition</a:t>
              </a:r>
              <a:endParaRPr lang="en-US" sz="1700" dirty="0"/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552450" y="2203450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Enhancement</a:t>
              </a:r>
              <a:endParaRPr lang="en-US" sz="1800"/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6878637" y="3327400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700" dirty="0"/>
                <a:t>Representation &amp; </a:t>
              </a:r>
              <a:r>
                <a:rPr lang="en-IE" sz="1700" dirty="0" smtClean="0"/>
                <a:t>Description</a:t>
              </a:r>
              <a:endParaRPr lang="en-IE" sz="1700" dirty="0"/>
            </a:p>
          </p:txBody>
        </p:sp>
        <p:sp>
          <p:nvSpPr>
            <p:cNvPr id="10" name="Text Box 11"/>
            <p:cNvSpPr txBox="1">
              <a:spLocks noChangeArrowheads="1"/>
            </p:cNvSpPr>
            <p:nvPr/>
          </p:nvSpPr>
          <p:spPr bwMode="auto">
            <a:xfrm>
              <a:off x="457200" y="4683125"/>
              <a:ext cx="18859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IE" sz="1800"/>
                <a:t>Problem Domain</a:t>
              </a:r>
              <a:endParaRPr lang="en-US" sz="1800"/>
            </a:p>
          </p:txBody>
        </p:sp>
        <p:cxnSp>
          <p:nvCxnSpPr>
            <p:cNvPr id="11" name="AutoShape 12"/>
            <p:cNvCxnSpPr>
              <a:cxnSpLocks noChangeShapeType="1"/>
              <a:stCxn id="10" idx="0"/>
              <a:endCxn id="3" idx="2"/>
            </p:cNvCxnSpPr>
            <p:nvPr/>
          </p:nvCxnSpPr>
          <p:spPr bwMode="auto">
            <a:xfrm rot="16200000">
              <a:off x="1137444" y="4420394"/>
              <a:ext cx="525462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AutoShape 13"/>
            <p:cNvCxnSpPr>
              <a:cxnSpLocks noChangeShapeType="1"/>
              <a:stCxn id="3" idx="0"/>
              <a:endCxn id="8" idx="2"/>
            </p:cNvCxnSpPr>
            <p:nvPr/>
          </p:nvCxnSpPr>
          <p:spPr bwMode="auto">
            <a:xfrm rot="16200000">
              <a:off x="1253331" y="3180557"/>
              <a:ext cx="29368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AutoShape 14"/>
            <p:cNvCxnSpPr>
              <a:cxnSpLocks noChangeShapeType="1"/>
              <a:stCxn id="9" idx="2"/>
              <a:endCxn id="7" idx="0"/>
            </p:cNvCxnSpPr>
            <p:nvPr/>
          </p:nvCxnSpPr>
          <p:spPr bwMode="auto">
            <a:xfrm rot="5400000">
              <a:off x="7579518" y="4304507"/>
              <a:ext cx="29368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15"/>
            <p:cNvCxnSpPr>
              <a:cxnSpLocks noChangeShapeType="1"/>
              <a:stCxn id="6" idx="2"/>
              <a:endCxn id="9" idx="0"/>
            </p:cNvCxnSpPr>
            <p:nvPr/>
          </p:nvCxnSpPr>
          <p:spPr bwMode="auto">
            <a:xfrm rot="5400000">
              <a:off x="7579518" y="3180557"/>
              <a:ext cx="29368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16"/>
            <p:cNvCxnSpPr>
              <a:cxnSpLocks noChangeShapeType="1"/>
              <a:stCxn id="5" idx="3"/>
              <a:endCxn id="6" idx="0"/>
            </p:cNvCxnSpPr>
            <p:nvPr/>
          </p:nvCxnSpPr>
          <p:spPr bwMode="auto">
            <a:xfrm>
              <a:off x="6607175" y="1406525"/>
              <a:ext cx="1119187" cy="796925"/>
            </a:xfrm>
            <a:prstGeom prst="bentConnector2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AutoShape 17"/>
            <p:cNvCxnSpPr>
              <a:cxnSpLocks noChangeShapeType="1"/>
              <a:stCxn id="4" idx="3"/>
              <a:endCxn id="5" idx="1"/>
            </p:cNvCxnSpPr>
            <p:nvPr/>
          </p:nvCxnSpPr>
          <p:spPr bwMode="auto">
            <a:xfrm>
              <a:off x="4248150" y="1406525"/>
              <a:ext cx="663575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AutoShape 18"/>
            <p:cNvCxnSpPr>
              <a:cxnSpLocks noChangeShapeType="1"/>
              <a:stCxn id="8" idx="0"/>
              <a:endCxn id="4" idx="1"/>
            </p:cNvCxnSpPr>
            <p:nvPr/>
          </p:nvCxnSpPr>
          <p:spPr bwMode="auto">
            <a:xfrm rot="16200000">
              <a:off x="1558925" y="1247775"/>
              <a:ext cx="796925" cy="1114425"/>
            </a:xfrm>
            <a:prstGeom prst="bentConnector2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>
              <a:off x="2566987" y="5103813"/>
              <a:ext cx="1695450" cy="83026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Colour Image Processing</a:t>
              </a:r>
              <a:endParaRPr lang="en-US" sz="1800"/>
            </a:p>
          </p:txBody>
        </p:sp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4810125" y="5103813"/>
              <a:ext cx="1695450" cy="83026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Compression</a:t>
              </a:r>
              <a:endParaRPr lang="en-US" sz="1800"/>
            </a:p>
          </p:txBody>
        </p:sp>
      </p:grpSp>
      <p:pic>
        <p:nvPicPr>
          <p:cNvPr id="20" name="Picture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32" t="50377" r="21088"/>
          <a:stretch>
            <a:fillRect/>
          </a:stretch>
        </p:blipFill>
        <p:spPr bwMode="auto">
          <a:xfrm>
            <a:off x="4329797" y="3213917"/>
            <a:ext cx="2427288" cy="18494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66" b="50418"/>
          <a:stretch>
            <a:fillRect/>
          </a:stretch>
        </p:blipFill>
        <p:spPr bwMode="auto">
          <a:xfrm>
            <a:off x="2261570" y="2072502"/>
            <a:ext cx="2462212" cy="1847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lena_sp0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61570" y="2051087"/>
            <a:ext cx="2210034" cy="2338754"/>
          </a:xfrm>
          <a:prstGeom prst="rect">
            <a:avLst/>
          </a:prstGeom>
          <a:noFill/>
        </p:spPr>
      </p:pic>
      <p:pic>
        <p:nvPicPr>
          <p:cNvPr id="25" name="Picture 4" descr="lena_sp03_n3_HPLI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80648" y="2863506"/>
            <a:ext cx="2228263" cy="23580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2833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86380"/>
            <a:ext cx="43059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Morphological Processing</a:t>
            </a:r>
            <a:endParaRPr lang="en-US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381000" y="1152525"/>
            <a:ext cx="8116887" cy="4943475"/>
            <a:chOff x="381000" y="990600"/>
            <a:chExt cx="8116887" cy="4943475"/>
          </a:xfrm>
        </p:grpSpPr>
        <p:grpSp>
          <p:nvGrpSpPr>
            <p:cNvPr id="21" name="Group 20"/>
            <p:cNvGrpSpPr/>
            <p:nvPr/>
          </p:nvGrpSpPr>
          <p:grpSpPr>
            <a:xfrm>
              <a:off x="381000" y="990600"/>
              <a:ext cx="8116887" cy="4943475"/>
              <a:chOff x="455613" y="1679575"/>
              <a:chExt cx="8116887" cy="4943475"/>
            </a:xfrm>
          </p:grpSpPr>
          <p:sp>
            <p:nvSpPr>
              <p:cNvPr id="3" name="Rectangle 4"/>
              <p:cNvSpPr>
                <a:spLocks noChangeArrowheads="1"/>
              </p:cNvSpPr>
              <p:nvPr/>
            </p:nvSpPr>
            <p:spPr bwMode="auto">
              <a:xfrm>
                <a:off x="550863" y="4016375"/>
                <a:ext cx="1695450" cy="83026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IE" sz="1800"/>
                  <a:t>Image Acquisition</a:t>
                </a:r>
                <a:endParaRPr lang="en-US" sz="1800"/>
              </a:p>
            </p:txBody>
          </p:sp>
          <p:sp>
            <p:nvSpPr>
              <p:cNvPr id="4" name="Rectangle 5"/>
              <p:cNvSpPr>
                <a:spLocks noChangeArrowheads="1"/>
              </p:cNvSpPr>
              <p:nvPr/>
            </p:nvSpPr>
            <p:spPr bwMode="auto">
              <a:xfrm>
                <a:off x="2532063" y="1679575"/>
                <a:ext cx="1695450" cy="83026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IE" sz="1800"/>
                  <a:t>Image Restoration</a:t>
                </a:r>
                <a:endParaRPr lang="en-US" sz="1800"/>
              </a:p>
            </p:txBody>
          </p:sp>
          <p:sp>
            <p:nvSpPr>
              <p:cNvPr id="5" name="Rectangle 6"/>
              <p:cNvSpPr>
                <a:spLocks noChangeArrowheads="1"/>
              </p:cNvSpPr>
              <p:nvPr/>
            </p:nvSpPr>
            <p:spPr bwMode="auto">
              <a:xfrm>
                <a:off x="4910138" y="1679575"/>
                <a:ext cx="1695450" cy="830263"/>
              </a:xfrm>
              <a:prstGeom prst="rect">
                <a:avLst/>
              </a:prstGeom>
              <a:solidFill>
                <a:srgbClr val="CCFFFF"/>
              </a:solidFill>
              <a:ln w="381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IE" sz="1800" dirty="0"/>
                  <a:t>Morphological Processing</a:t>
                </a:r>
                <a:endParaRPr lang="en-US" sz="1800" dirty="0"/>
              </a:p>
            </p:txBody>
          </p:sp>
          <p:sp>
            <p:nvSpPr>
              <p:cNvPr id="6" name="Rectangle 7"/>
              <p:cNvSpPr>
                <a:spLocks noChangeArrowheads="1"/>
              </p:cNvSpPr>
              <p:nvPr/>
            </p:nvSpPr>
            <p:spPr bwMode="auto">
              <a:xfrm>
                <a:off x="6877050" y="2892425"/>
                <a:ext cx="1695450" cy="83026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IE" sz="1800"/>
                  <a:t>Segmentation</a:t>
                </a:r>
                <a:endParaRPr lang="en-US" sz="1800"/>
              </a:p>
            </p:txBody>
          </p:sp>
          <p:sp>
            <p:nvSpPr>
              <p:cNvPr id="7" name="Rectangle 8"/>
              <p:cNvSpPr>
                <a:spLocks noChangeArrowheads="1"/>
              </p:cNvSpPr>
              <p:nvPr/>
            </p:nvSpPr>
            <p:spPr bwMode="auto">
              <a:xfrm>
                <a:off x="6877050" y="5140325"/>
                <a:ext cx="1695450" cy="83026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IE" sz="1700" dirty="0" smtClean="0"/>
                  <a:t>Object Recognition</a:t>
                </a:r>
                <a:endParaRPr lang="en-US" sz="1700" dirty="0"/>
              </a:p>
            </p:txBody>
          </p:sp>
          <p:sp>
            <p:nvSpPr>
              <p:cNvPr id="8" name="Rectangle 9"/>
              <p:cNvSpPr>
                <a:spLocks noChangeArrowheads="1"/>
              </p:cNvSpPr>
              <p:nvPr/>
            </p:nvSpPr>
            <p:spPr bwMode="auto">
              <a:xfrm>
                <a:off x="550863" y="2892425"/>
                <a:ext cx="1695450" cy="83026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IE" sz="1800"/>
                  <a:t>Image Enhancement</a:t>
                </a:r>
                <a:endParaRPr lang="en-US" sz="1800"/>
              </a:p>
            </p:txBody>
          </p:sp>
          <p:sp>
            <p:nvSpPr>
              <p:cNvPr id="9" name="Rectangle 10"/>
              <p:cNvSpPr>
                <a:spLocks noChangeArrowheads="1"/>
              </p:cNvSpPr>
              <p:nvPr/>
            </p:nvSpPr>
            <p:spPr bwMode="auto">
              <a:xfrm>
                <a:off x="6877050" y="4016375"/>
                <a:ext cx="1695450" cy="830263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IE" sz="1700" dirty="0"/>
                  <a:t>Representation &amp; </a:t>
                </a:r>
                <a:r>
                  <a:rPr lang="en-IE" sz="1700" dirty="0" smtClean="0"/>
                  <a:t>Description</a:t>
                </a:r>
                <a:endParaRPr lang="en-IE" sz="1700" dirty="0"/>
              </a:p>
            </p:txBody>
          </p:sp>
          <p:sp>
            <p:nvSpPr>
              <p:cNvPr id="10" name="Text Box 11"/>
              <p:cNvSpPr txBox="1">
                <a:spLocks noChangeArrowheads="1"/>
              </p:cNvSpPr>
              <p:nvPr/>
            </p:nvSpPr>
            <p:spPr bwMode="auto">
              <a:xfrm>
                <a:off x="455613" y="5372100"/>
                <a:ext cx="1885950" cy="3667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IE" sz="1800"/>
                  <a:t>Problem Domain</a:t>
                </a:r>
                <a:endParaRPr lang="en-US" sz="1800"/>
              </a:p>
            </p:txBody>
          </p:sp>
          <p:cxnSp>
            <p:nvCxnSpPr>
              <p:cNvPr id="11" name="AutoShape 12"/>
              <p:cNvCxnSpPr>
                <a:cxnSpLocks noChangeShapeType="1"/>
                <a:stCxn id="10" idx="0"/>
                <a:endCxn id="3" idx="2"/>
              </p:cNvCxnSpPr>
              <p:nvPr/>
            </p:nvCxnSpPr>
            <p:spPr bwMode="auto">
              <a:xfrm rot="16200000">
                <a:off x="1135857" y="5109369"/>
                <a:ext cx="525462" cy="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" name="AutoShape 13"/>
              <p:cNvCxnSpPr>
                <a:cxnSpLocks noChangeShapeType="1"/>
                <a:stCxn id="3" idx="0"/>
                <a:endCxn id="8" idx="2"/>
              </p:cNvCxnSpPr>
              <p:nvPr/>
            </p:nvCxnSpPr>
            <p:spPr bwMode="auto">
              <a:xfrm rot="16200000">
                <a:off x="1251744" y="3869532"/>
                <a:ext cx="293687" cy="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" name="AutoShape 14"/>
              <p:cNvCxnSpPr>
                <a:cxnSpLocks noChangeShapeType="1"/>
                <a:stCxn id="9" idx="2"/>
                <a:endCxn id="7" idx="0"/>
              </p:cNvCxnSpPr>
              <p:nvPr/>
            </p:nvCxnSpPr>
            <p:spPr bwMode="auto">
              <a:xfrm rot="5400000">
                <a:off x="7577931" y="4993482"/>
                <a:ext cx="293687" cy="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" name="AutoShape 15"/>
              <p:cNvCxnSpPr>
                <a:cxnSpLocks noChangeShapeType="1"/>
                <a:stCxn id="6" idx="2"/>
                <a:endCxn id="9" idx="0"/>
              </p:cNvCxnSpPr>
              <p:nvPr/>
            </p:nvCxnSpPr>
            <p:spPr bwMode="auto">
              <a:xfrm rot="5400000">
                <a:off x="7577931" y="3869532"/>
                <a:ext cx="293687" cy="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5" name="AutoShape 16"/>
              <p:cNvCxnSpPr>
                <a:cxnSpLocks noChangeShapeType="1"/>
                <a:stCxn id="5" idx="3"/>
                <a:endCxn id="6" idx="0"/>
              </p:cNvCxnSpPr>
              <p:nvPr/>
            </p:nvCxnSpPr>
            <p:spPr bwMode="auto">
              <a:xfrm>
                <a:off x="6624638" y="2095500"/>
                <a:ext cx="1100137" cy="796925"/>
              </a:xfrm>
              <a:prstGeom prst="bentConnector2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6" name="AutoShape 17"/>
              <p:cNvCxnSpPr>
                <a:cxnSpLocks noChangeShapeType="1"/>
                <a:stCxn id="4" idx="3"/>
                <a:endCxn id="5" idx="1"/>
              </p:cNvCxnSpPr>
              <p:nvPr/>
            </p:nvCxnSpPr>
            <p:spPr bwMode="auto">
              <a:xfrm>
                <a:off x="4227513" y="2095500"/>
                <a:ext cx="663575" cy="0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7" name="AutoShape 18"/>
              <p:cNvCxnSpPr>
                <a:cxnSpLocks noChangeShapeType="1"/>
                <a:stCxn id="8" idx="0"/>
                <a:endCxn id="4" idx="1"/>
              </p:cNvCxnSpPr>
              <p:nvPr/>
            </p:nvCxnSpPr>
            <p:spPr bwMode="auto">
              <a:xfrm rot="16200000">
                <a:off x="1566863" y="1927225"/>
                <a:ext cx="796925" cy="1133475"/>
              </a:xfrm>
              <a:prstGeom prst="bentConnector2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8" name="Rectangle 19"/>
              <p:cNvSpPr>
                <a:spLocks noChangeArrowheads="1"/>
              </p:cNvSpPr>
              <p:nvPr/>
            </p:nvSpPr>
            <p:spPr bwMode="auto">
              <a:xfrm>
                <a:off x="2565400" y="5792788"/>
                <a:ext cx="1695450" cy="83026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IE" sz="1800"/>
                  <a:t>Colour Image Processing</a:t>
                </a:r>
                <a:endParaRPr lang="en-US" sz="1800"/>
              </a:p>
            </p:txBody>
          </p:sp>
          <p:sp>
            <p:nvSpPr>
              <p:cNvPr id="19" name="Rectangle 20"/>
              <p:cNvSpPr>
                <a:spLocks noChangeArrowheads="1"/>
              </p:cNvSpPr>
              <p:nvPr/>
            </p:nvSpPr>
            <p:spPr bwMode="auto">
              <a:xfrm>
                <a:off x="4808538" y="5792788"/>
                <a:ext cx="1695450" cy="830262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</p:spPr>
            <p:txBody>
              <a:bodyPr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37931725" indent="-37474525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n-IE" sz="1800"/>
                  <a:t>Image Compression</a:t>
                </a:r>
                <a:endParaRPr lang="en-US" sz="1800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2350466" y="1904038"/>
              <a:ext cx="4239355" cy="3062067"/>
              <a:chOff x="2350466" y="1904038"/>
              <a:chExt cx="4239355" cy="3062067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4709" y="1904038"/>
                <a:ext cx="1379215" cy="1384479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13962" y="2260294"/>
                <a:ext cx="1375343" cy="1375343"/>
              </a:xfrm>
              <a:prstGeom prst="rect">
                <a:avLst/>
              </a:prstGeom>
            </p:spPr>
          </p:pic>
          <p:sp>
            <p:nvSpPr>
              <p:cNvPr id="24" name="Right Arrow 23"/>
              <p:cNvSpPr/>
              <p:nvPr/>
            </p:nvSpPr>
            <p:spPr bwMode="auto">
              <a:xfrm>
                <a:off x="4367651" y="2557105"/>
                <a:ext cx="560038" cy="277019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18" charset="0"/>
                </a:endParaRPr>
              </a:p>
            </p:txBody>
          </p: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50466" y="3464798"/>
                <a:ext cx="2350880" cy="751858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6501" y="4182252"/>
                <a:ext cx="2423320" cy="783853"/>
              </a:xfrm>
              <a:prstGeom prst="rect">
                <a:avLst/>
              </a:prstGeom>
            </p:spPr>
          </p:pic>
          <p:sp>
            <p:nvSpPr>
              <p:cNvPr id="34" name="Circular Arrow 33"/>
              <p:cNvSpPr/>
              <p:nvPr/>
            </p:nvSpPr>
            <p:spPr bwMode="auto">
              <a:xfrm>
                <a:off x="4367651" y="3694806"/>
                <a:ext cx="762000" cy="1035050"/>
              </a:xfrm>
              <a:prstGeom prst="circularArrow">
                <a:avLst>
                  <a:gd name="adj1" fmla="val 12500"/>
                  <a:gd name="adj2" fmla="val 1142319"/>
                  <a:gd name="adj3" fmla="val 20457681"/>
                  <a:gd name="adj4" fmla="val 15316387"/>
                  <a:gd name="adj5" fmla="val 12500"/>
                </a:avLst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8801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52400" y="838200"/>
            <a:ext cx="8497887" cy="5324475"/>
            <a:chOff x="455613" y="1679575"/>
            <a:chExt cx="8116887" cy="4943475"/>
          </a:xfrm>
        </p:grpSpPr>
        <p:sp>
          <p:nvSpPr>
            <p:cNvPr id="2" name="Rectangle 4"/>
            <p:cNvSpPr>
              <a:spLocks noChangeArrowheads="1"/>
            </p:cNvSpPr>
            <p:nvPr/>
          </p:nvSpPr>
          <p:spPr bwMode="auto">
            <a:xfrm>
              <a:off x="550863" y="40163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Acquisition</a:t>
              </a:r>
              <a:endParaRPr lang="en-US" sz="1800"/>
            </a:p>
          </p:txBody>
        </p:sp>
        <p:sp>
          <p:nvSpPr>
            <p:cNvPr id="3" name="Rectangle 5"/>
            <p:cNvSpPr>
              <a:spLocks noChangeArrowheads="1"/>
            </p:cNvSpPr>
            <p:nvPr/>
          </p:nvSpPr>
          <p:spPr bwMode="auto">
            <a:xfrm>
              <a:off x="2532063" y="16795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Restoration</a:t>
              </a:r>
              <a:endParaRPr lang="en-US" sz="1800"/>
            </a:p>
          </p:txBody>
        </p:sp>
        <p:sp>
          <p:nvSpPr>
            <p:cNvPr id="4" name="Rectangle 6"/>
            <p:cNvSpPr>
              <a:spLocks noChangeArrowheads="1"/>
            </p:cNvSpPr>
            <p:nvPr/>
          </p:nvSpPr>
          <p:spPr bwMode="auto">
            <a:xfrm>
              <a:off x="4910138" y="16795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Morphological Processing</a:t>
              </a:r>
              <a:endParaRPr lang="en-US" sz="1800"/>
            </a:p>
          </p:txBody>
        </p:sp>
        <p:sp>
          <p:nvSpPr>
            <p:cNvPr id="5" name="Rectangle 7"/>
            <p:cNvSpPr>
              <a:spLocks noChangeArrowheads="1"/>
            </p:cNvSpPr>
            <p:nvPr/>
          </p:nvSpPr>
          <p:spPr bwMode="auto">
            <a:xfrm>
              <a:off x="6877050" y="2892425"/>
              <a:ext cx="1695450" cy="830263"/>
            </a:xfrm>
            <a:prstGeom prst="rect">
              <a:avLst/>
            </a:prstGeom>
            <a:solidFill>
              <a:srgbClr val="CC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Segmentation</a:t>
              </a:r>
              <a:endParaRPr lang="en-US" sz="1800"/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auto">
            <a:xfrm>
              <a:off x="6877050" y="514032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700" dirty="0"/>
                <a:t>Object </a:t>
              </a:r>
              <a:r>
                <a:rPr lang="en-IE" sz="1700" dirty="0" smtClean="0"/>
                <a:t>Recognition</a:t>
              </a:r>
              <a:endParaRPr lang="en-US" sz="1700" dirty="0"/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550863" y="289242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 dirty="0"/>
                <a:t>Image Enhancement</a:t>
              </a:r>
              <a:endParaRPr lang="en-US" sz="1800" dirty="0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6877050" y="40163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700" dirty="0"/>
                <a:t>Representation &amp; </a:t>
              </a:r>
              <a:r>
                <a:rPr lang="en-IE" sz="1700" dirty="0" smtClean="0"/>
                <a:t>Description</a:t>
              </a:r>
              <a:endParaRPr lang="en-US" sz="1700" dirty="0"/>
            </a:p>
          </p:txBody>
        </p:sp>
        <p:sp>
          <p:nvSpPr>
            <p:cNvPr id="9" name="Text Box 11"/>
            <p:cNvSpPr txBox="1">
              <a:spLocks noChangeArrowheads="1"/>
            </p:cNvSpPr>
            <p:nvPr/>
          </p:nvSpPr>
          <p:spPr bwMode="auto">
            <a:xfrm>
              <a:off x="455613" y="5372100"/>
              <a:ext cx="18859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IE" sz="1800"/>
                <a:t>Problem Domain</a:t>
              </a:r>
              <a:endParaRPr lang="en-US" sz="1800"/>
            </a:p>
          </p:txBody>
        </p:sp>
        <p:cxnSp>
          <p:nvCxnSpPr>
            <p:cNvPr id="10" name="AutoShape 12"/>
            <p:cNvCxnSpPr>
              <a:cxnSpLocks noChangeShapeType="1"/>
              <a:stCxn id="9" idx="0"/>
              <a:endCxn id="2" idx="2"/>
            </p:cNvCxnSpPr>
            <p:nvPr/>
          </p:nvCxnSpPr>
          <p:spPr bwMode="auto">
            <a:xfrm rot="16200000">
              <a:off x="1135857" y="5109369"/>
              <a:ext cx="525462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AutoShape 13"/>
            <p:cNvCxnSpPr>
              <a:cxnSpLocks noChangeShapeType="1"/>
              <a:stCxn id="2" idx="0"/>
              <a:endCxn id="7" idx="2"/>
            </p:cNvCxnSpPr>
            <p:nvPr/>
          </p:nvCxnSpPr>
          <p:spPr bwMode="auto">
            <a:xfrm rot="16200000">
              <a:off x="1251744" y="3869532"/>
              <a:ext cx="29368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AutoShape 14"/>
            <p:cNvCxnSpPr>
              <a:cxnSpLocks noChangeShapeType="1"/>
              <a:stCxn id="8" idx="2"/>
              <a:endCxn id="6" idx="0"/>
            </p:cNvCxnSpPr>
            <p:nvPr/>
          </p:nvCxnSpPr>
          <p:spPr bwMode="auto">
            <a:xfrm rot="5400000">
              <a:off x="7577931" y="4993482"/>
              <a:ext cx="29368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AutoShape 15"/>
            <p:cNvCxnSpPr>
              <a:cxnSpLocks noChangeShapeType="1"/>
              <a:stCxn id="5" idx="2"/>
              <a:endCxn id="8" idx="0"/>
            </p:cNvCxnSpPr>
            <p:nvPr/>
          </p:nvCxnSpPr>
          <p:spPr bwMode="auto">
            <a:xfrm rot="5400000">
              <a:off x="7587456" y="3879057"/>
              <a:ext cx="27463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16"/>
            <p:cNvCxnSpPr>
              <a:cxnSpLocks noChangeShapeType="1"/>
              <a:stCxn id="4" idx="3"/>
              <a:endCxn id="5" idx="0"/>
            </p:cNvCxnSpPr>
            <p:nvPr/>
          </p:nvCxnSpPr>
          <p:spPr bwMode="auto">
            <a:xfrm>
              <a:off x="6605588" y="2095500"/>
              <a:ext cx="1119187" cy="777875"/>
            </a:xfrm>
            <a:prstGeom prst="bentConnector2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17"/>
            <p:cNvCxnSpPr>
              <a:cxnSpLocks noChangeShapeType="1"/>
              <a:stCxn id="3" idx="3"/>
              <a:endCxn id="4" idx="1"/>
            </p:cNvCxnSpPr>
            <p:nvPr/>
          </p:nvCxnSpPr>
          <p:spPr bwMode="auto">
            <a:xfrm>
              <a:off x="4227513" y="2095500"/>
              <a:ext cx="682625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AutoShape 18"/>
            <p:cNvCxnSpPr>
              <a:cxnSpLocks noChangeShapeType="1"/>
              <a:stCxn id="7" idx="0"/>
              <a:endCxn id="3" idx="1"/>
            </p:cNvCxnSpPr>
            <p:nvPr/>
          </p:nvCxnSpPr>
          <p:spPr bwMode="auto">
            <a:xfrm rot="16200000">
              <a:off x="1566863" y="1927225"/>
              <a:ext cx="796925" cy="1133475"/>
            </a:xfrm>
            <a:prstGeom prst="bentConnector2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Rectangle 19"/>
            <p:cNvSpPr>
              <a:spLocks noChangeArrowheads="1"/>
            </p:cNvSpPr>
            <p:nvPr/>
          </p:nvSpPr>
          <p:spPr bwMode="auto">
            <a:xfrm>
              <a:off x="2565400" y="5792788"/>
              <a:ext cx="1695450" cy="83026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Colour Image Processing</a:t>
              </a:r>
              <a:endParaRPr lang="en-US" sz="1800"/>
            </a:p>
          </p:txBody>
        </p:sp>
        <p:sp>
          <p:nvSpPr>
            <p:cNvPr id="18" name="Rectangle 20"/>
            <p:cNvSpPr>
              <a:spLocks noChangeArrowheads="1"/>
            </p:cNvSpPr>
            <p:nvPr/>
          </p:nvSpPr>
          <p:spPr bwMode="auto">
            <a:xfrm>
              <a:off x="4808538" y="5792788"/>
              <a:ext cx="1695450" cy="83026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Compression</a:t>
              </a:r>
              <a:endParaRPr lang="en-US" sz="180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381000" y="52609"/>
            <a:ext cx="2404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Segmentation</a:t>
            </a:r>
            <a:endParaRPr lang="en-US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505" y="3278859"/>
            <a:ext cx="2757324" cy="209647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428" y="1699929"/>
            <a:ext cx="2742961" cy="206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5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457200" y="1143000"/>
            <a:ext cx="8116887" cy="4943475"/>
            <a:chOff x="455613" y="1679575"/>
            <a:chExt cx="8116887" cy="4943475"/>
          </a:xfrm>
        </p:grpSpPr>
        <p:sp>
          <p:nvSpPr>
            <p:cNvPr id="2" name="Rectangle 4"/>
            <p:cNvSpPr>
              <a:spLocks noChangeArrowheads="1"/>
            </p:cNvSpPr>
            <p:nvPr/>
          </p:nvSpPr>
          <p:spPr bwMode="auto">
            <a:xfrm>
              <a:off x="550863" y="40163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Acquisition</a:t>
              </a:r>
              <a:endParaRPr lang="en-US" sz="1800"/>
            </a:p>
          </p:txBody>
        </p:sp>
        <p:sp>
          <p:nvSpPr>
            <p:cNvPr id="3" name="Rectangle 5"/>
            <p:cNvSpPr>
              <a:spLocks noChangeArrowheads="1"/>
            </p:cNvSpPr>
            <p:nvPr/>
          </p:nvSpPr>
          <p:spPr bwMode="auto">
            <a:xfrm>
              <a:off x="2532063" y="16795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 dirty="0"/>
                <a:t>Image Restoration</a:t>
              </a:r>
              <a:endParaRPr lang="en-US" sz="1800" dirty="0"/>
            </a:p>
          </p:txBody>
        </p:sp>
        <p:sp>
          <p:nvSpPr>
            <p:cNvPr id="4" name="Rectangle 6"/>
            <p:cNvSpPr>
              <a:spLocks noChangeArrowheads="1"/>
            </p:cNvSpPr>
            <p:nvPr/>
          </p:nvSpPr>
          <p:spPr bwMode="auto">
            <a:xfrm>
              <a:off x="4910138" y="16795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Morphological Processing</a:t>
              </a:r>
              <a:endParaRPr lang="en-US" sz="1800"/>
            </a:p>
          </p:txBody>
        </p:sp>
        <p:sp>
          <p:nvSpPr>
            <p:cNvPr id="5" name="Rectangle 7"/>
            <p:cNvSpPr>
              <a:spLocks noChangeArrowheads="1"/>
            </p:cNvSpPr>
            <p:nvPr/>
          </p:nvSpPr>
          <p:spPr bwMode="auto">
            <a:xfrm>
              <a:off x="6877050" y="289242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Segmentation</a:t>
              </a:r>
              <a:endParaRPr lang="en-US" sz="1800"/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auto">
            <a:xfrm>
              <a:off x="6877050" y="514032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700" dirty="0" smtClean="0"/>
                <a:t>Object Recognition</a:t>
              </a:r>
              <a:endParaRPr lang="en-US" sz="1700" dirty="0"/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550863" y="289242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Enhancement</a:t>
              </a:r>
              <a:endParaRPr lang="en-US" sz="1800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6877050" y="4016375"/>
              <a:ext cx="1695450" cy="830263"/>
            </a:xfrm>
            <a:prstGeom prst="rect">
              <a:avLst/>
            </a:prstGeom>
            <a:solidFill>
              <a:srgbClr val="CC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700" dirty="0"/>
                <a:t>Representation &amp; </a:t>
              </a:r>
              <a:r>
                <a:rPr lang="en-IE" sz="1700" dirty="0" smtClean="0"/>
                <a:t>Description</a:t>
              </a:r>
              <a:endParaRPr lang="en-IE" sz="1700" dirty="0"/>
            </a:p>
          </p:txBody>
        </p:sp>
        <p:sp>
          <p:nvSpPr>
            <p:cNvPr id="9" name="Text Box 11"/>
            <p:cNvSpPr txBox="1">
              <a:spLocks noChangeArrowheads="1"/>
            </p:cNvSpPr>
            <p:nvPr/>
          </p:nvSpPr>
          <p:spPr bwMode="auto">
            <a:xfrm>
              <a:off x="455613" y="5372100"/>
              <a:ext cx="18859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IE" sz="1800"/>
                <a:t>Problem Domain</a:t>
              </a:r>
              <a:endParaRPr lang="en-US" sz="1800"/>
            </a:p>
          </p:txBody>
        </p:sp>
        <p:cxnSp>
          <p:nvCxnSpPr>
            <p:cNvPr id="10" name="AutoShape 12"/>
            <p:cNvCxnSpPr>
              <a:cxnSpLocks noChangeShapeType="1"/>
              <a:stCxn id="9" idx="0"/>
              <a:endCxn id="2" idx="2"/>
            </p:cNvCxnSpPr>
            <p:nvPr/>
          </p:nvCxnSpPr>
          <p:spPr bwMode="auto">
            <a:xfrm rot="16200000">
              <a:off x="1135857" y="5109369"/>
              <a:ext cx="525462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AutoShape 13"/>
            <p:cNvCxnSpPr>
              <a:cxnSpLocks noChangeShapeType="1"/>
              <a:stCxn id="2" idx="0"/>
              <a:endCxn id="7" idx="2"/>
            </p:cNvCxnSpPr>
            <p:nvPr/>
          </p:nvCxnSpPr>
          <p:spPr bwMode="auto">
            <a:xfrm rot="16200000">
              <a:off x="1251744" y="3869532"/>
              <a:ext cx="29368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AutoShape 14"/>
            <p:cNvCxnSpPr>
              <a:cxnSpLocks noChangeShapeType="1"/>
              <a:stCxn id="8" idx="2"/>
              <a:endCxn id="6" idx="0"/>
            </p:cNvCxnSpPr>
            <p:nvPr/>
          </p:nvCxnSpPr>
          <p:spPr bwMode="auto">
            <a:xfrm rot="5400000">
              <a:off x="7587456" y="4983957"/>
              <a:ext cx="27463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AutoShape 15"/>
            <p:cNvCxnSpPr>
              <a:cxnSpLocks noChangeShapeType="1"/>
              <a:stCxn id="5" idx="2"/>
              <a:endCxn id="8" idx="0"/>
            </p:cNvCxnSpPr>
            <p:nvPr/>
          </p:nvCxnSpPr>
          <p:spPr bwMode="auto">
            <a:xfrm rot="5400000">
              <a:off x="7577931" y="3869532"/>
              <a:ext cx="29368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16"/>
            <p:cNvCxnSpPr>
              <a:cxnSpLocks noChangeShapeType="1"/>
              <a:stCxn id="4" idx="3"/>
              <a:endCxn id="5" idx="0"/>
            </p:cNvCxnSpPr>
            <p:nvPr/>
          </p:nvCxnSpPr>
          <p:spPr bwMode="auto">
            <a:xfrm>
              <a:off x="6605588" y="2095500"/>
              <a:ext cx="1119187" cy="796925"/>
            </a:xfrm>
            <a:prstGeom prst="bentConnector2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17"/>
            <p:cNvCxnSpPr>
              <a:cxnSpLocks noChangeShapeType="1"/>
              <a:stCxn id="3" idx="3"/>
              <a:endCxn id="4" idx="1"/>
            </p:cNvCxnSpPr>
            <p:nvPr/>
          </p:nvCxnSpPr>
          <p:spPr bwMode="auto">
            <a:xfrm>
              <a:off x="4227513" y="2095500"/>
              <a:ext cx="682625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AutoShape 18"/>
            <p:cNvCxnSpPr>
              <a:cxnSpLocks noChangeShapeType="1"/>
              <a:stCxn id="7" idx="0"/>
              <a:endCxn id="3" idx="1"/>
            </p:cNvCxnSpPr>
            <p:nvPr/>
          </p:nvCxnSpPr>
          <p:spPr bwMode="auto">
            <a:xfrm rot="16200000">
              <a:off x="1566863" y="1927225"/>
              <a:ext cx="796925" cy="1133475"/>
            </a:xfrm>
            <a:prstGeom prst="bentConnector2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Rectangle 19"/>
            <p:cNvSpPr>
              <a:spLocks noChangeArrowheads="1"/>
            </p:cNvSpPr>
            <p:nvPr/>
          </p:nvSpPr>
          <p:spPr bwMode="auto">
            <a:xfrm>
              <a:off x="2565400" y="5792788"/>
              <a:ext cx="1695450" cy="83026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Colour Image Processing</a:t>
              </a:r>
              <a:endParaRPr lang="en-US" sz="1800"/>
            </a:p>
          </p:txBody>
        </p:sp>
        <p:sp>
          <p:nvSpPr>
            <p:cNvPr id="18" name="Rectangle 20"/>
            <p:cNvSpPr>
              <a:spLocks noChangeArrowheads="1"/>
            </p:cNvSpPr>
            <p:nvPr/>
          </p:nvSpPr>
          <p:spPr bwMode="auto">
            <a:xfrm>
              <a:off x="4808538" y="5792788"/>
              <a:ext cx="1695450" cy="83026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Compression</a:t>
              </a:r>
              <a:endParaRPr lang="en-US" sz="1800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108576" y="51127"/>
            <a:ext cx="48638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en-IE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Representation &amp; Description</a:t>
            </a:r>
          </a:p>
        </p:txBody>
      </p:sp>
    </p:spTree>
    <p:extLst>
      <p:ext uri="{BB962C8B-B14F-4D97-AF65-F5344CB8AC3E}">
        <p14:creationId xmlns:p14="http://schemas.microsoft.com/office/powerpoint/2010/main" val="373056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52400" y="685800"/>
            <a:ext cx="8763000" cy="5562600"/>
            <a:chOff x="455613" y="1679575"/>
            <a:chExt cx="8116887" cy="4943475"/>
          </a:xfrm>
        </p:grpSpPr>
        <p:sp>
          <p:nvSpPr>
            <p:cNvPr id="2" name="Rectangle 4"/>
            <p:cNvSpPr>
              <a:spLocks noChangeArrowheads="1"/>
            </p:cNvSpPr>
            <p:nvPr/>
          </p:nvSpPr>
          <p:spPr bwMode="auto">
            <a:xfrm>
              <a:off x="550863" y="40163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Acquisition</a:t>
              </a:r>
              <a:endParaRPr lang="en-US" sz="1800"/>
            </a:p>
          </p:txBody>
        </p:sp>
        <p:sp>
          <p:nvSpPr>
            <p:cNvPr id="3" name="Rectangle 5"/>
            <p:cNvSpPr>
              <a:spLocks noChangeArrowheads="1"/>
            </p:cNvSpPr>
            <p:nvPr/>
          </p:nvSpPr>
          <p:spPr bwMode="auto">
            <a:xfrm>
              <a:off x="2532063" y="16795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Restoration</a:t>
              </a:r>
              <a:endParaRPr lang="en-US" sz="1800"/>
            </a:p>
          </p:txBody>
        </p:sp>
        <p:sp>
          <p:nvSpPr>
            <p:cNvPr id="4" name="Rectangle 6"/>
            <p:cNvSpPr>
              <a:spLocks noChangeArrowheads="1"/>
            </p:cNvSpPr>
            <p:nvPr/>
          </p:nvSpPr>
          <p:spPr bwMode="auto">
            <a:xfrm>
              <a:off x="4910138" y="16795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Morphological Processing</a:t>
              </a:r>
              <a:endParaRPr lang="en-US" sz="1800"/>
            </a:p>
          </p:txBody>
        </p:sp>
        <p:sp>
          <p:nvSpPr>
            <p:cNvPr id="5" name="Rectangle 7"/>
            <p:cNvSpPr>
              <a:spLocks noChangeArrowheads="1"/>
            </p:cNvSpPr>
            <p:nvPr/>
          </p:nvSpPr>
          <p:spPr bwMode="auto">
            <a:xfrm>
              <a:off x="6877050" y="289242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Segmentation</a:t>
              </a:r>
              <a:endParaRPr lang="en-US" sz="1800"/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auto">
            <a:xfrm>
              <a:off x="6877050" y="5140325"/>
              <a:ext cx="1695450" cy="830263"/>
            </a:xfrm>
            <a:prstGeom prst="rect">
              <a:avLst/>
            </a:prstGeom>
            <a:solidFill>
              <a:srgbClr val="CCFFF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 dirty="0"/>
                <a:t>Object </a:t>
              </a:r>
              <a:r>
                <a:rPr lang="en-IE" sz="1800" dirty="0" smtClean="0"/>
                <a:t>Recognition</a:t>
              </a:r>
              <a:endParaRPr lang="en-US" sz="1800" dirty="0"/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550863" y="289242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Enhancement</a:t>
              </a:r>
              <a:endParaRPr lang="en-US" sz="1800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6877050" y="40163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700" dirty="0"/>
                <a:t>Representation &amp; </a:t>
              </a:r>
              <a:r>
                <a:rPr lang="en-IE" sz="1700" dirty="0" smtClean="0"/>
                <a:t>Description</a:t>
              </a:r>
              <a:endParaRPr lang="en-US" sz="1700" dirty="0"/>
            </a:p>
          </p:txBody>
        </p:sp>
        <p:sp>
          <p:nvSpPr>
            <p:cNvPr id="9" name="Text Box 11"/>
            <p:cNvSpPr txBox="1">
              <a:spLocks noChangeArrowheads="1"/>
            </p:cNvSpPr>
            <p:nvPr/>
          </p:nvSpPr>
          <p:spPr bwMode="auto">
            <a:xfrm>
              <a:off x="455613" y="5372100"/>
              <a:ext cx="18859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IE" sz="1800"/>
                <a:t>Problem Domain</a:t>
              </a:r>
              <a:endParaRPr lang="en-US" sz="1800"/>
            </a:p>
          </p:txBody>
        </p:sp>
        <p:cxnSp>
          <p:nvCxnSpPr>
            <p:cNvPr id="10" name="AutoShape 12"/>
            <p:cNvCxnSpPr>
              <a:cxnSpLocks noChangeShapeType="1"/>
              <a:stCxn id="9" idx="0"/>
              <a:endCxn id="2" idx="2"/>
            </p:cNvCxnSpPr>
            <p:nvPr/>
          </p:nvCxnSpPr>
          <p:spPr bwMode="auto">
            <a:xfrm rot="16200000">
              <a:off x="1135857" y="5109369"/>
              <a:ext cx="525462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AutoShape 13"/>
            <p:cNvCxnSpPr>
              <a:cxnSpLocks noChangeShapeType="1"/>
              <a:stCxn id="2" idx="0"/>
              <a:endCxn id="7" idx="2"/>
            </p:cNvCxnSpPr>
            <p:nvPr/>
          </p:nvCxnSpPr>
          <p:spPr bwMode="auto">
            <a:xfrm rot="16200000">
              <a:off x="1251744" y="3869532"/>
              <a:ext cx="29368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AutoShape 14"/>
            <p:cNvCxnSpPr>
              <a:cxnSpLocks noChangeShapeType="1"/>
              <a:stCxn id="8" idx="2"/>
              <a:endCxn id="6" idx="0"/>
            </p:cNvCxnSpPr>
            <p:nvPr/>
          </p:nvCxnSpPr>
          <p:spPr bwMode="auto">
            <a:xfrm rot="5400000">
              <a:off x="7587456" y="5003007"/>
              <a:ext cx="27463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AutoShape 15"/>
            <p:cNvCxnSpPr>
              <a:cxnSpLocks noChangeShapeType="1"/>
              <a:stCxn id="5" idx="2"/>
              <a:endCxn id="8" idx="0"/>
            </p:cNvCxnSpPr>
            <p:nvPr/>
          </p:nvCxnSpPr>
          <p:spPr bwMode="auto">
            <a:xfrm rot="5400000">
              <a:off x="7587456" y="3860007"/>
              <a:ext cx="27463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16"/>
            <p:cNvCxnSpPr>
              <a:cxnSpLocks noChangeShapeType="1"/>
              <a:stCxn id="4" idx="3"/>
              <a:endCxn id="5" idx="0"/>
            </p:cNvCxnSpPr>
            <p:nvPr/>
          </p:nvCxnSpPr>
          <p:spPr bwMode="auto">
            <a:xfrm>
              <a:off x="6605588" y="2095500"/>
              <a:ext cx="1119187" cy="796925"/>
            </a:xfrm>
            <a:prstGeom prst="bentConnector2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17"/>
            <p:cNvCxnSpPr>
              <a:cxnSpLocks noChangeShapeType="1"/>
              <a:stCxn id="3" idx="3"/>
              <a:endCxn id="4" idx="1"/>
            </p:cNvCxnSpPr>
            <p:nvPr/>
          </p:nvCxnSpPr>
          <p:spPr bwMode="auto">
            <a:xfrm>
              <a:off x="4227513" y="2095500"/>
              <a:ext cx="682625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AutoShape 18"/>
            <p:cNvCxnSpPr>
              <a:cxnSpLocks noChangeShapeType="1"/>
              <a:stCxn id="7" idx="0"/>
              <a:endCxn id="3" idx="1"/>
            </p:cNvCxnSpPr>
            <p:nvPr/>
          </p:nvCxnSpPr>
          <p:spPr bwMode="auto">
            <a:xfrm rot="16200000">
              <a:off x="1566863" y="1927225"/>
              <a:ext cx="796925" cy="1133475"/>
            </a:xfrm>
            <a:prstGeom prst="bentConnector2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Rectangle 19"/>
            <p:cNvSpPr>
              <a:spLocks noChangeArrowheads="1"/>
            </p:cNvSpPr>
            <p:nvPr/>
          </p:nvSpPr>
          <p:spPr bwMode="auto">
            <a:xfrm>
              <a:off x="2565400" y="5792788"/>
              <a:ext cx="1695450" cy="83026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Colour Image Processing</a:t>
              </a:r>
              <a:endParaRPr lang="en-US" sz="1800"/>
            </a:p>
          </p:txBody>
        </p:sp>
        <p:sp>
          <p:nvSpPr>
            <p:cNvPr id="18" name="Rectangle 20"/>
            <p:cNvSpPr>
              <a:spLocks noChangeArrowheads="1"/>
            </p:cNvSpPr>
            <p:nvPr/>
          </p:nvSpPr>
          <p:spPr bwMode="auto">
            <a:xfrm>
              <a:off x="4808538" y="5792788"/>
              <a:ext cx="1695450" cy="83026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Compression</a:t>
              </a:r>
              <a:endParaRPr lang="en-US" sz="1800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320" y="1813999"/>
            <a:ext cx="4416492" cy="29313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982" y="1577705"/>
            <a:ext cx="2795778" cy="226605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622" y="3209180"/>
            <a:ext cx="2836378" cy="2266178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70308" y="73350"/>
            <a:ext cx="32239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en-IE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 Recognition</a:t>
            </a:r>
            <a:endParaRPr lang="en-US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81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147935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Topics to be covered in next class</a:t>
            </a:r>
            <a:endParaRPr lang="en-US" sz="24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447800"/>
            <a:ext cx="7239000" cy="260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Image acquisition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Image formation model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Image sampling and quantization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Representing digital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85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6" y="1289487"/>
            <a:ext cx="8980164" cy="34349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7636" y="5232737"/>
            <a:ext cx="89801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 typical </a:t>
            </a:r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scoring image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contains </a:t>
            </a:r>
            <a:r>
              <a:rPr lang="en-US" sz="2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suburban houses with manicured lawns and streets lined with trees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; while the typical </a:t>
            </a:r>
            <a:r>
              <a:rPr lang="en-US" sz="20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scoring image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contains </a:t>
            </a:r>
            <a:r>
              <a:rPr lang="en-US" sz="20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empty streets, fences, and industrial buildings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46147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2014-15  </a:t>
            </a:r>
            <a:r>
              <a:rPr lang="en-US" dirty="0" err="1" smtClean="0"/>
              <a:t>Streetscore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96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04800"/>
            <a:ext cx="8207548" cy="615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7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600" y="685800"/>
            <a:ext cx="8763000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Lectures:</a:t>
            </a:r>
          </a:p>
          <a:p>
            <a:pPr algn="just">
              <a:lnSpc>
                <a:spcPct val="125000"/>
              </a:lnSpc>
            </a:pPr>
            <a:endParaRPr lang="en-US" sz="1400" b="1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31520" indent="-342900" algn="just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Tues:  9:30am to 11am</a:t>
            </a:r>
          </a:p>
          <a:p>
            <a:pPr marL="731520" indent="-342900" algn="just">
              <a:lnSpc>
                <a:spcPct val="125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Thurs: 9:30am to 11am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8620" algn="just">
              <a:lnSpc>
                <a:spcPct val="125000"/>
              </a:lnSpc>
            </a:pPr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25000"/>
              </a:lnSpc>
            </a:pPr>
            <a:r>
              <a:rPr lang="en-US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Grading scheme:</a:t>
            </a:r>
          </a:p>
          <a:p>
            <a:pPr algn="just">
              <a:lnSpc>
                <a:spcPct val="125000"/>
              </a:lnSpc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25000"/>
              </a:lnSpc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12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1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2200" i="1" dirty="0" smtClean="0"/>
          </a:p>
          <a:p>
            <a:pPr marL="342900" indent="-34290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713806"/>
              </p:ext>
            </p:extLst>
          </p:nvPr>
        </p:nvGraphicFramePr>
        <p:xfrm>
          <a:off x="1143000" y="3352800"/>
          <a:ext cx="6172200" cy="244552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4431148"/>
                <a:gridCol w="1741052"/>
              </a:tblGrid>
              <a:tr h="5334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</a:t>
                      </a:r>
                      <a:endParaRPr lang="en-US" sz="20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Weightage</a:t>
                      </a:r>
                      <a:endParaRPr lang="en-US" sz="20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24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Midterm 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25%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824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Endterm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35%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824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Quiz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20%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824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Matlab</a:t>
                      </a:r>
                      <a:r>
                        <a:rPr lang="en-US" sz="20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Task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10%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3824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Project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10%</a:t>
                      </a:r>
                      <a:endParaRPr lang="en-US" sz="20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452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795" y="3276600"/>
            <a:ext cx="3850005" cy="3581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-228600"/>
            <a:ext cx="7772400" cy="37437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4572000"/>
            <a:ext cx="2209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2016-17</a:t>
            </a:r>
          </a:p>
          <a:p>
            <a:r>
              <a:rPr lang="en-US" dirty="0" err="1" smtClean="0"/>
              <a:t>Streetchange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35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>
            <a:hlinkClick r:id="rId2" action="ppaction://hlinksldjump"/>
          </p:cNvPr>
          <p:cNvSpPr/>
          <p:nvPr/>
        </p:nvSpPr>
        <p:spPr bwMode="auto">
          <a:xfrm>
            <a:off x="8077200" y="5443320"/>
            <a:ext cx="457200" cy="381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3400" y="1371600"/>
            <a:ext cx="82296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https://www.media.mit.edu/projects/seeing-through-walls-computer-vision/overview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https://www.media.mit.edu/projects/looking-around-corners/overview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www.youtube.com/watch?v=JWDocXPy-iQ</a:t>
            </a:r>
            <a:endParaRPr lang="en-US" dirty="0" smtClean="0"/>
          </a:p>
          <a:p>
            <a:endParaRPr lang="en-US" dirty="0"/>
          </a:p>
          <a:p>
            <a:r>
              <a:rPr lang="en-US" dirty="0">
                <a:hlinkClick r:id="rId6"/>
              </a:rPr>
              <a:t>https://www.media.mit.edu/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29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533400" y="53934"/>
            <a:ext cx="7924800" cy="4975266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6825"/>
            <a:ext cx="3352800" cy="22253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36825"/>
            <a:ext cx="3349152" cy="22253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633969"/>
            <a:ext cx="3401627" cy="22428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590800"/>
            <a:ext cx="3436570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5164335"/>
            <a:ext cx="6561833" cy="1534732"/>
          </a:xfrm>
          <a:prstGeom prst="rect">
            <a:avLst/>
          </a:prstGeom>
        </p:spPr>
      </p:pic>
      <p:sp>
        <p:nvSpPr>
          <p:cNvPr id="7" name="Right Arrow 6">
            <a:hlinkClick r:id="rId7" action="ppaction://hlinksldjump"/>
          </p:cNvPr>
          <p:cNvSpPr/>
          <p:nvPr/>
        </p:nvSpPr>
        <p:spPr bwMode="auto">
          <a:xfrm>
            <a:off x="8313370" y="5791200"/>
            <a:ext cx="449630" cy="3048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14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hays\Desktop\class_photo_detecti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8" y="1295400"/>
            <a:ext cx="8983962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9600" y="76200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Face detection in a classroom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8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0" y="4038600"/>
            <a:ext cx="9082420" cy="2352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69" y="990600"/>
            <a:ext cx="3794303" cy="1959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0"/>
            <a:ext cx="4267200" cy="4053840"/>
          </a:xfrm>
          <a:prstGeom prst="rect">
            <a:avLst/>
          </a:prstGeom>
        </p:spPr>
      </p:pic>
      <p:sp>
        <p:nvSpPr>
          <p:cNvPr id="8" name="Right Arrow 7">
            <a:hlinkClick r:id="rId5" action="ppaction://hlinksldjump"/>
          </p:cNvPr>
          <p:cNvSpPr/>
          <p:nvPr/>
        </p:nvSpPr>
        <p:spPr bwMode="auto">
          <a:xfrm>
            <a:off x="8077200" y="6391275"/>
            <a:ext cx="457200" cy="31432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8300" y="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morphing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35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3ch_origina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682182"/>
            <a:ext cx="4082505" cy="3423218"/>
          </a:xfrm>
          <a:prstGeom prst="rect">
            <a:avLst/>
          </a:prstGeom>
          <a:noFill/>
        </p:spPr>
      </p:pic>
      <p:pic>
        <p:nvPicPr>
          <p:cNvPr id="3" name="Picture 6" descr="3ch_restaurad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1668076"/>
            <a:ext cx="4099327" cy="3437324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762000" y="76200"/>
            <a:ext cx="396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Image Inpainting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90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ope_i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59563" y="1316844"/>
            <a:ext cx="6257925" cy="4756150"/>
          </a:xfrm>
          <a:prstGeom prst="rect">
            <a:avLst/>
          </a:prstGeom>
          <a:noFill/>
        </p:spPr>
      </p:pic>
      <p:pic>
        <p:nvPicPr>
          <p:cNvPr id="3" name="Picture 2" descr="rope_ou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59563" y="1316844"/>
            <a:ext cx="6257925" cy="475615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066800" y="0"/>
            <a:ext cx="29145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Image Inpainting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" name="Right Arrow 4">
            <a:hlinkClick r:id="rId4" action="ppaction://hlinksldjump"/>
          </p:cNvPr>
          <p:cNvSpPr/>
          <p:nvPr/>
        </p:nvSpPr>
        <p:spPr bwMode="auto">
          <a:xfrm>
            <a:off x="8229600" y="6072994"/>
            <a:ext cx="381000" cy="32780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27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447800"/>
            <a:ext cx="8753107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762000" y="94361"/>
            <a:ext cx="533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Smile detection</a:t>
            </a:r>
            <a:endParaRPr lang="en-US" dirty="0"/>
          </a:p>
        </p:txBody>
      </p:sp>
      <p:sp>
        <p:nvSpPr>
          <p:cNvPr id="4" name="Right Arrow 3">
            <a:hlinkClick r:id="rId4" action="ppaction://hlinksldjump"/>
          </p:cNvPr>
          <p:cNvSpPr/>
          <p:nvPr/>
        </p:nvSpPr>
        <p:spPr bwMode="auto">
          <a:xfrm>
            <a:off x="8229600" y="6072994"/>
            <a:ext cx="381000" cy="32780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88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bi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8299424" cy="463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5800" y="76200"/>
            <a:ext cx="312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Biometrics</a:t>
            </a:r>
            <a:endParaRPr lang="en-US" dirty="0"/>
          </a:p>
        </p:txBody>
      </p:sp>
      <p:sp>
        <p:nvSpPr>
          <p:cNvPr id="4" name="Right Arrow 3">
            <a:hlinkClick r:id="rId3" action="ppaction://hlinksldjump"/>
          </p:cNvPr>
          <p:cNvSpPr/>
          <p:nvPr/>
        </p:nvSpPr>
        <p:spPr>
          <a:xfrm>
            <a:off x="6934200" y="60960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7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Motif_BagExchan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6" y="1752600"/>
            <a:ext cx="904256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200" y="76200"/>
            <a:ext cx="403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Activity recognition</a:t>
            </a:r>
            <a:endParaRPr lang="en-US" dirty="0"/>
          </a:p>
        </p:txBody>
      </p:sp>
      <p:sp>
        <p:nvSpPr>
          <p:cNvPr id="4" name="Right Arrow 3">
            <a:hlinkClick r:id="rId3" action="ppaction://hlinksldjump"/>
          </p:cNvPr>
          <p:cNvSpPr/>
          <p:nvPr/>
        </p:nvSpPr>
        <p:spPr>
          <a:xfrm>
            <a:off x="7696200" y="58674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52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381000" y="0"/>
            <a:ext cx="8229600" cy="533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GillSans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GillSans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GillSans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GillSans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GillSan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GillSan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GillSan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GillSans" pitchFamily="34" charset="0"/>
              </a:defRPr>
            </a:lvl9pPr>
          </a:lstStyle>
          <a:p>
            <a:pPr algn="l" eaLnBrk="1" hangingPunct="1"/>
            <a:r>
              <a:rPr lang="en-IN" sz="3600" spc="-150" dirty="0" smtClean="0">
                <a:solidFill>
                  <a:srgbClr val="0000CC"/>
                </a:solidFill>
                <a:latin typeface="Arial" panose="020B0604020202020204" pitchFamily="34" charset="0"/>
                <a:ea typeface="+mn-ea"/>
                <a:cs typeface="Arial" pitchFamily="34" charset="0"/>
              </a:rPr>
              <a:t>Textbooks</a:t>
            </a:r>
            <a:endParaRPr lang="en-US" sz="3600" spc="-150" dirty="0">
              <a:solidFill>
                <a:srgbClr val="0000CC"/>
              </a:solidFill>
              <a:latin typeface="Arial" panose="020B0604020202020204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228600" y="838200"/>
            <a:ext cx="8229600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Digital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Image Processing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Rafael C. Gonzalez and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Richard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E. Woods, </a:t>
            </a: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Pearson Education, 3</a:t>
            </a:r>
            <a:r>
              <a:rPr lang="en-US" sz="20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edition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--------------------------------------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Fundamentals of Digital Image Processing</a:t>
            </a: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Anil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K. Jain </a:t>
            </a: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Prentice Hall,  2009</a:t>
            </a: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--------------------------------------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1" descr="http://www1.idc.ac.il/toky/imageProc-10/gonzal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57800" y="1229256"/>
            <a:ext cx="1798490" cy="2371462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886200"/>
            <a:ext cx="1939303" cy="24954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220671"/>
            <a:ext cx="1759324" cy="238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0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38" y="747404"/>
            <a:ext cx="4100646" cy="26760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038" y="754228"/>
            <a:ext cx="3769562" cy="26691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37" y="3581400"/>
            <a:ext cx="4100647" cy="259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494" y="3575713"/>
            <a:ext cx="3762106" cy="2590800"/>
          </a:xfrm>
          <a:prstGeom prst="rect">
            <a:avLst/>
          </a:prstGeom>
        </p:spPr>
      </p:pic>
      <p:sp>
        <p:nvSpPr>
          <p:cNvPr id="6" name="Right Arrow 5">
            <a:hlinkClick r:id="rId6" action="ppaction://hlinksldjump"/>
          </p:cNvPr>
          <p:cNvSpPr/>
          <p:nvPr/>
        </p:nvSpPr>
        <p:spPr>
          <a:xfrm>
            <a:off x="7620000" y="6166513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07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304800" y="0"/>
            <a:ext cx="8839200" cy="533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GillSans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GillSans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GillSans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GillSans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GillSan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GillSan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GillSan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GillSans" pitchFamily="34" charset="0"/>
              </a:defRPr>
            </a:lvl9pPr>
          </a:lstStyle>
          <a:p>
            <a:pPr algn="l" eaLnBrk="1" hangingPunct="1"/>
            <a:r>
              <a:rPr lang="en-IN" sz="3600" spc="-150" dirty="0" smtClean="0">
                <a:solidFill>
                  <a:srgbClr val="0000CC"/>
                </a:solidFill>
                <a:latin typeface="Arial" panose="020B0604020202020204" pitchFamily="34" charset="0"/>
                <a:ea typeface="+mn-ea"/>
                <a:cs typeface="Arial" pitchFamily="34" charset="0"/>
              </a:rPr>
              <a:t>Projects</a:t>
            </a:r>
            <a:endParaRPr lang="en-US" sz="3600" spc="-150" dirty="0">
              <a:solidFill>
                <a:srgbClr val="0000CC"/>
              </a:solidFill>
              <a:latin typeface="Arial" panose="020B0604020202020204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304800" y="1142286"/>
            <a:ext cx="8229600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en-US" sz="20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  <a:hlinkClick r:id="rId2" action="ppaction://hlinkfile"/>
              </a:rPr>
              <a:t>List of projects at Stanford</a:t>
            </a:r>
            <a:r>
              <a:rPr lang="en-US" altLang="en-US" sz="20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(</a:t>
            </a:r>
            <a:r>
              <a:rPr lang="en-US" sz="2000" dirty="0">
                <a:hlinkClick r:id="rId3"/>
              </a:rPr>
              <a:t>https://</a:t>
            </a:r>
            <a:r>
              <a:rPr lang="en-US" sz="2000" dirty="0" smtClean="0">
                <a:hlinkClick r:id="rId3"/>
              </a:rPr>
              <a:t>web.stanford.edu/class/ee368/Project_Winter_1819/index.html</a:t>
            </a:r>
            <a:r>
              <a:rPr lang="en-US" sz="2000" dirty="0" smtClean="0"/>
              <a:t>)</a:t>
            </a:r>
            <a:endParaRPr lang="en-US" altLang="en-US" sz="2000" dirty="0" smtClean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en-US" sz="2000" dirty="0" smtClean="0">
                <a:latin typeface="Arial" panose="020B0604020202020204" pitchFamily="34" charset="0"/>
                <a:cs typeface="Arial" panose="020B0604020202020204" pitchFamily="34" charset="0"/>
                <a:sym typeface="+mn-ea"/>
                <a:hlinkClick r:id="rId4" action="ppaction://hlinksldjump"/>
              </a:rPr>
              <a:t>Projects at MIT Media Lab</a:t>
            </a:r>
            <a:endParaRPr lang="en-US" altLang="en-US" sz="2000" dirty="0" smtClean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en-US" sz="2000" dirty="0" err="1" smtClean="0">
                <a:latin typeface="Arial" panose="020B0604020202020204" pitchFamily="34" charset="0"/>
                <a:cs typeface="Arial" panose="020B0604020202020204" pitchFamily="34" charset="0"/>
                <a:sym typeface="+mn-ea"/>
                <a:hlinkClick r:id="rId5" action="ppaction://hlinkfile"/>
              </a:rPr>
              <a:t>SixthSense</a:t>
            </a:r>
            <a:endParaRPr lang="en-US" altLang="en-US" sz="2000" dirty="0" smtClean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  <a:hlinkClick r:id="rId6" action="ppaction://hlinksldjump"/>
              </a:rPr>
              <a:t>Panoramic Image stitching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  <a:hlinkClick r:id="rId7" action="ppaction://hlinkfile"/>
              </a:rPr>
              <a:t>activity recognition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  <a:hlinkClick r:id="rId8" action="ppaction://hlinksldjump"/>
              </a:rPr>
              <a:t>2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  <a:hlinkClick r:id="rId9" action="ppaction://hlinksldjump"/>
              </a:rPr>
              <a:t>Image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  <a:hlinkClick r:id="rId9" action="ppaction://hlinksldjump"/>
              </a:rPr>
              <a:t>Inpainting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  <a:hlinkClick r:id="rId10" action="ppaction://hlinksldjump"/>
              </a:rPr>
              <a:t>Biometrics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lnSpc>
                <a:spcPct val="120000"/>
              </a:lnSpc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Face detection/recognition,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  <a:hlinkClick r:id="rId11" action="ppaction://hlinksldjump"/>
              </a:rPr>
              <a:t>smile detection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/>
              </a:rPr>
              <a:t>image morphing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signature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verification,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number plate recognition, identifying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book,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/>
              </a:rPr>
              <a:t>gesture recognition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text recognition, gesture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recognition, traffic monitoring.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60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86380"/>
            <a:ext cx="8839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a Digital Image?</a:t>
            </a:r>
            <a:endParaRPr lang="en-US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4300" y="1362396"/>
                <a:ext cx="8812474" cy="47336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 eaLnBrk="1" hangingPunct="1">
                  <a:lnSpc>
                    <a:spcPct val="130000"/>
                  </a:lnSpc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An </a:t>
                </a:r>
                <a:r>
                  <a:rPr lang="en-US" sz="24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image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is a representation of a two-dimensional 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are the spatial coordinates, and the amplitude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at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is called intensity of the image at that point.</a:t>
                </a:r>
              </a:p>
              <a:p>
                <a:pPr marL="342900" indent="-342900" algn="just" eaLnBrk="1" hangingPunct="1">
                  <a:lnSpc>
                    <a:spcPct val="130000"/>
                  </a:lnSpc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and the intensity values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</m:oMath>
                </a14:m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 are all finite, discrete quantities, we call the image as a </a:t>
                </a:r>
                <a:r>
                  <a:rPr lang="en-US" sz="24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digital image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342900" indent="-342900" algn="just" eaLnBrk="1" hangingPunct="1">
                  <a:lnSpc>
                    <a:spcPct val="130000"/>
                  </a:lnSpc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Processing the digital images by means of a digital computer is called </a:t>
                </a:r>
                <a:r>
                  <a:rPr lang="en-US" sz="2400" b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digital image processing</a:t>
                </a:r>
                <a:r>
                  <a:rPr lang="en-US" sz="24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0" indent="0" algn="just" eaLnBrk="1" hangingPunct="1"/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" y="1362396"/>
                <a:ext cx="8812474" cy="4733604"/>
              </a:xfrm>
              <a:prstGeom prst="rect">
                <a:avLst/>
              </a:prstGeom>
              <a:blipFill rotWithShape="0">
                <a:blip r:embed="rId2"/>
                <a:stretch>
                  <a:fillRect l="-969" r="-1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664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97"/>
          <a:stretch>
            <a:fillRect/>
          </a:stretch>
        </p:blipFill>
        <p:spPr bwMode="auto">
          <a:xfrm>
            <a:off x="152400" y="3124200"/>
            <a:ext cx="4064341" cy="233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4341054" y="3102265"/>
            <a:ext cx="4623820" cy="2380964"/>
            <a:chOff x="1464" y="2747"/>
            <a:chExt cx="2871" cy="1454"/>
          </a:xfrm>
        </p:grpSpPr>
        <p:pic>
          <p:nvPicPr>
            <p:cNvPr id="5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" y="2747"/>
              <a:ext cx="2871" cy="1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2225" y="3153"/>
              <a:ext cx="128" cy="122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GB" sz="1800"/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2840" y="2773"/>
              <a:ext cx="1460" cy="1402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GB" sz="1800"/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 flipV="1">
              <a:off x="2348" y="3108"/>
              <a:ext cx="484" cy="10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3225" y="3137"/>
              <a:ext cx="56" cy="57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en-GB" sz="1800"/>
            </a:p>
          </p:txBody>
        </p:sp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>
              <a:off x="3414" y="2965"/>
              <a:ext cx="347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IE" sz="1000">
                  <a:solidFill>
                    <a:srgbClr val="CC0000"/>
                  </a:solidFill>
                </a:rPr>
                <a:t>1 pixel</a:t>
              </a:r>
              <a:endParaRPr lang="en-US" sz="1000">
                <a:solidFill>
                  <a:srgbClr val="CC0000"/>
                </a:solidFill>
              </a:endParaRPr>
            </a:p>
          </p:txBody>
        </p:sp>
        <p:sp>
          <p:nvSpPr>
            <p:cNvPr id="11" name="Line 11"/>
            <p:cNvSpPr>
              <a:spLocks noChangeShapeType="1"/>
            </p:cNvSpPr>
            <p:nvPr/>
          </p:nvSpPr>
          <p:spPr bwMode="auto">
            <a:xfrm flipH="1">
              <a:off x="3296" y="3052"/>
              <a:ext cx="168" cy="9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283689" y="1205518"/>
            <a:ext cx="86600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spcBef>
                <a:spcPts val="120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digital image is composed of finite number of elements, each having location and value. These elements are called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pixels/picture elements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4800" y="58073"/>
            <a:ext cx="11608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554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0999" y="892805"/>
            <a:ext cx="8013123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tabLst>
                <a:tab pos="5381625" algn="l"/>
              </a:tabLst>
            </a:pPr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Common image formats </a:t>
            </a:r>
            <a:r>
              <a:rPr lang="en-US" sz="2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include:</a:t>
            </a:r>
          </a:p>
          <a:p>
            <a:pPr marL="0" indent="0" eaLnBrk="1" hangingPunct="1">
              <a:tabLst>
                <a:tab pos="5381625" algn="l"/>
              </a:tabLst>
            </a:pP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381625" algn="l"/>
              </a:tabLst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sample per point (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B&amp;W/binary, Grayscale)</a:t>
            </a: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5381625" algn="l"/>
              </a:tabLst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samples per point (Red, Green, and Blue)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3276600"/>
            <a:ext cx="8089323" cy="23145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" y="58073"/>
            <a:ext cx="11608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5138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8843412" cy="4724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4800" y="76200"/>
            <a:ext cx="11608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14474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457200" y="1152525"/>
            <a:ext cx="8116887" cy="4943475"/>
            <a:chOff x="455613" y="1679575"/>
            <a:chExt cx="8116887" cy="4943475"/>
          </a:xfrm>
        </p:grpSpPr>
        <p:sp>
          <p:nvSpPr>
            <p:cNvPr id="2" name="Rectangle 19"/>
            <p:cNvSpPr>
              <a:spLocks noChangeArrowheads="1"/>
            </p:cNvSpPr>
            <p:nvPr/>
          </p:nvSpPr>
          <p:spPr bwMode="auto">
            <a:xfrm>
              <a:off x="550863" y="40163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Acquisition</a:t>
              </a:r>
              <a:endParaRPr lang="en-US" sz="1800"/>
            </a:p>
          </p:txBody>
        </p:sp>
        <p:sp>
          <p:nvSpPr>
            <p:cNvPr id="3" name="Rectangle 20"/>
            <p:cNvSpPr>
              <a:spLocks noChangeArrowheads="1"/>
            </p:cNvSpPr>
            <p:nvPr/>
          </p:nvSpPr>
          <p:spPr bwMode="auto">
            <a:xfrm>
              <a:off x="2532063" y="16795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Restoration</a:t>
              </a:r>
              <a:endParaRPr lang="en-US" sz="1800"/>
            </a:p>
          </p:txBody>
        </p:sp>
        <p:sp>
          <p:nvSpPr>
            <p:cNvPr id="4" name="Rectangle 21"/>
            <p:cNvSpPr>
              <a:spLocks noChangeArrowheads="1"/>
            </p:cNvSpPr>
            <p:nvPr/>
          </p:nvSpPr>
          <p:spPr bwMode="auto">
            <a:xfrm>
              <a:off x="4910138" y="16795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Morphological Processing</a:t>
              </a:r>
              <a:endParaRPr lang="en-US" sz="1800"/>
            </a:p>
          </p:txBody>
        </p:sp>
        <p:sp>
          <p:nvSpPr>
            <p:cNvPr id="5" name="Rectangle 22"/>
            <p:cNvSpPr>
              <a:spLocks noChangeArrowheads="1"/>
            </p:cNvSpPr>
            <p:nvPr/>
          </p:nvSpPr>
          <p:spPr bwMode="auto">
            <a:xfrm>
              <a:off x="6877050" y="289242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 dirty="0"/>
                <a:t>Segmentation</a:t>
              </a:r>
              <a:endParaRPr lang="en-US" sz="1800" dirty="0"/>
            </a:p>
          </p:txBody>
        </p:sp>
        <p:sp>
          <p:nvSpPr>
            <p:cNvPr id="6" name="Rectangle 23"/>
            <p:cNvSpPr>
              <a:spLocks noChangeArrowheads="1"/>
            </p:cNvSpPr>
            <p:nvPr/>
          </p:nvSpPr>
          <p:spPr bwMode="auto">
            <a:xfrm>
              <a:off x="6877050" y="514032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 dirty="0" smtClean="0"/>
                <a:t>Object Recognition</a:t>
              </a:r>
              <a:endParaRPr lang="en-US" sz="1800" dirty="0"/>
            </a:p>
          </p:txBody>
        </p:sp>
        <p:sp>
          <p:nvSpPr>
            <p:cNvPr id="7" name="Rectangle 24"/>
            <p:cNvSpPr>
              <a:spLocks noChangeArrowheads="1"/>
            </p:cNvSpPr>
            <p:nvPr/>
          </p:nvSpPr>
          <p:spPr bwMode="auto">
            <a:xfrm>
              <a:off x="550863" y="289242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Enhancement</a:t>
              </a:r>
              <a:endParaRPr lang="en-US" sz="1800"/>
            </a:p>
          </p:txBody>
        </p:sp>
        <p:sp>
          <p:nvSpPr>
            <p:cNvPr id="8" name="Rectangle 25"/>
            <p:cNvSpPr>
              <a:spLocks noChangeArrowheads="1"/>
            </p:cNvSpPr>
            <p:nvPr/>
          </p:nvSpPr>
          <p:spPr bwMode="auto">
            <a:xfrm>
              <a:off x="6877050" y="4016375"/>
              <a:ext cx="1695450" cy="83026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600" dirty="0"/>
                <a:t>Representation &amp; Description</a:t>
              </a:r>
              <a:endParaRPr lang="en-US" sz="1600" dirty="0"/>
            </a:p>
          </p:txBody>
        </p:sp>
        <p:sp>
          <p:nvSpPr>
            <p:cNvPr id="9" name="Text Box 26"/>
            <p:cNvSpPr txBox="1">
              <a:spLocks noChangeArrowheads="1"/>
            </p:cNvSpPr>
            <p:nvPr/>
          </p:nvSpPr>
          <p:spPr bwMode="auto">
            <a:xfrm>
              <a:off x="455613" y="5372100"/>
              <a:ext cx="18859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IE" sz="1800"/>
                <a:t>Problem Domain</a:t>
              </a:r>
              <a:endParaRPr lang="en-US" sz="1800"/>
            </a:p>
          </p:txBody>
        </p:sp>
        <p:cxnSp>
          <p:nvCxnSpPr>
            <p:cNvPr id="10" name="AutoShape 27"/>
            <p:cNvCxnSpPr>
              <a:cxnSpLocks noChangeShapeType="1"/>
              <a:stCxn id="9" idx="0"/>
              <a:endCxn id="2" idx="2"/>
            </p:cNvCxnSpPr>
            <p:nvPr/>
          </p:nvCxnSpPr>
          <p:spPr bwMode="auto">
            <a:xfrm rot="16200000">
              <a:off x="1135857" y="5109369"/>
              <a:ext cx="525462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AutoShape 28"/>
            <p:cNvCxnSpPr>
              <a:cxnSpLocks noChangeShapeType="1"/>
              <a:stCxn id="2" idx="0"/>
              <a:endCxn id="7" idx="2"/>
            </p:cNvCxnSpPr>
            <p:nvPr/>
          </p:nvCxnSpPr>
          <p:spPr bwMode="auto">
            <a:xfrm rot="16200000">
              <a:off x="1251744" y="3869532"/>
              <a:ext cx="29368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AutoShape 29"/>
            <p:cNvCxnSpPr>
              <a:cxnSpLocks noChangeShapeType="1"/>
              <a:stCxn id="8" idx="2"/>
              <a:endCxn id="6" idx="0"/>
            </p:cNvCxnSpPr>
            <p:nvPr/>
          </p:nvCxnSpPr>
          <p:spPr bwMode="auto">
            <a:xfrm rot="5400000">
              <a:off x="7577931" y="4993482"/>
              <a:ext cx="29368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AutoShape 30"/>
            <p:cNvCxnSpPr>
              <a:cxnSpLocks noChangeShapeType="1"/>
              <a:stCxn id="5" idx="2"/>
              <a:endCxn id="8" idx="0"/>
            </p:cNvCxnSpPr>
            <p:nvPr/>
          </p:nvCxnSpPr>
          <p:spPr bwMode="auto">
            <a:xfrm rot="5400000">
              <a:off x="7577931" y="3869532"/>
              <a:ext cx="293687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AutoShape 31"/>
            <p:cNvCxnSpPr>
              <a:cxnSpLocks noChangeShapeType="1"/>
              <a:stCxn id="4" idx="3"/>
              <a:endCxn id="5" idx="0"/>
            </p:cNvCxnSpPr>
            <p:nvPr/>
          </p:nvCxnSpPr>
          <p:spPr bwMode="auto">
            <a:xfrm>
              <a:off x="6605588" y="2095500"/>
              <a:ext cx="1119187" cy="796925"/>
            </a:xfrm>
            <a:prstGeom prst="bentConnector2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AutoShape 32"/>
            <p:cNvCxnSpPr>
              <a:cxnSpLocks noChangeShapeType="1"/>
              <a:stCxn id="3" idx="3"/>
              <a:endCxn id="4" idx="1"/>
            </p:cNvCxnSpPr>
            <p:nvPr/>
          </p:nvCxnSpPr>
          <p:spPr bwMode="auto">
            <a:xfrm>
              <a:off x="4227513" y="2095500"/>
              <a:ext cx="682625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AutoShape 33"/>
            <p:cNvCxnSpPr>
              <a:cxnSpLocks noChangeShapeType="1"/>
              <a:stCxn id="7" idx="0"/>
              <a:endCxn id="3" idx="1"/>
            </p:cNvCxnSpPr>
            <p:nvPr/>
          </p:nvCxnSpPr>
          <p:spPr bwMode="auto">
            <a:xfrm rot="16200000">
              <a:off x="1566863" y="1927225"/>
              <a:ext cx="796925" cy="1133475"/>
            </a:xfrm>
            <a:prstGeom prst="bentConnector2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Rectangle 35"/>
            <p:cNvSpPr>
              <a:spLocks noChangeArrowheads="1"/>
            </p:cNvSpPr>
            <p:nvPr/>
          </p:nvSpPr>
          <p:spPr bwMode="auto">
            <a:xfrm>
              <a:off x="2565400" y="5792788"/>
              <a:ext cx="1695450" cy="83026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Colour Image Processing</a:t>
              </a:r>
              <a:endParaRPr lang="en-US" sz="1800"/>
            </a:p>
          </p:txBody>
        </p:sp>
        <p:sp>
          <p:nvSpPr>
            <p:cNvPr id="18" name="Rectangle 36"/>
            <p:cNvSpPr>
              <a:spLocks noChangeArrowheads="1"/>
            </p:cNvSpPr>
            <p:nvPr/>
          </p:nvSpPr>
          <p:spPr bwMode="auto">
            <a:xfrm>
              <a:off x="4808538" y="5792788"/>
              <a:ext cx="1695450" cy="83026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IE" sz="1800"/>
                <a:t>Image Compression</a:t>
              </a:r>
              <a:endParaRPr lang="en-US" sz="1800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188912" y="96987"/>
            <a:ext cx="8763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24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Stages in Digital Image Processing</a:t>
            </a:r>
            <a:endParaRPr lang="en-US" sz="24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13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Custom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Proposed Template for All LNMIIT Presentations</Template>
  <TotalTime>36826</TotalTime>
  <Words>491</Words>
  <Application>Microsoft Office PowerPoint</Application>
  <PresentationFormat>On-screen Show (4:3)</PresentationFormat>
  <Paragraphs>175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MS PGothic</vt:lpstr>
      <vt:lpstr>Arial</vt:lpstr>
      <vt:lpstr>Calibri</vt:lpstr>
      <vt:lpstr>Cambria Math</vt:lpstr>
      <vt:lpstr>Times</vt:lpstr>
      <vt:lpstr>Times New Roman</vt:lpstr>
      <vt:lpstr>Wingdings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SPG</dc:creator>
  <cp:lastModifiedBy>USER</cp:lastModifiedBy>
  <cp:revision>4906</cp:revision>
  <cp:lastPrinted>2010-06-11T01:42:17Z</cp:lastPrinted>
  <dcterms:created xsi:type="dcterms:W3CDTF">1601-01-01T00:00:00Z</dcterms:created>
  <dcterms:modified xsi:type="dcterms:W3CDTF">2021-08-17T01:49:53Z</dcterms:modified>
</cp:coreProperties>
</file>